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4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5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63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6" r:id="rId40"/>
    <p:sldId id="297" r:id="rId41"/>
    <p:sldId id="298" r:id="rId42"/>
    <p:sldId id="299" r:id="rId4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hQqqChTnNfG9XHvskQk0GxAYah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1F69"/>
    <a:srgbClr val="AB1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C7BE3-CC5E-4159-B524-BB0A2F9D752F}">
  <a:tblStyle styleId="{C84C7BE3-CC5E-4159-B524-BB0A2F9D752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444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8" Type="http://schemas.openxmlformats.org/officeDocument/2006/relationships/slide" Target="slides/slide6.xml"/><Relationship Id="rId51" Type="http://customschemas.google.com/relationships/presentationmetadata" Target="meta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Transparencia</c:v>
                </c:pt>
              </c:strCache>
            </c:strRef>
          </c:tx>
          <c:spPr>
            <a:solidFill>
              <a:srgbClr val="AB0A3F"/>
            </a:solidFill>
            <a:ln w="12700"/>
          </c:spPr>
          <c:dPt>
            <c:idx val="0"/>
            <c:bubble3D val="0"/>
            <c:spPr>
              <a:solidFill>
                <a:srgbClr val="AB0A3F">
                  <a:alpha val="7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1-4B8C-8DC5-045B2403EAF9}"/>
              </c:ext>
            </c:extLst>
          </c:dPt>
          <c:dPt>
            <c:idx val="1"/>
            <c:bubble3D val="0"/>
            <c:spPr>
              <a:solidFill>
                <a:srgbClr val="AB0A3F">
                  <a:alpha val="5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1-4B8C-8DC5-045B2403EAF9}"/>
              </c:ext>
            </c:extLst>
          </c:dPt>
          <c:dPt>
            <c:idx val="2"/>
            <c:bubble3D val="0"/>
            <c:spPr>
              <a:solidFill>
                <a:srgbClr val="AB0A3F">
                  <a:alpha val="3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1-4B8C-8DC5-045B2403EAF9}"/>
              </c:ext>
            </c:extLst>
          </c:dPt>
          <c:dPt>
            <c:idx val="3"/>
            <c:bubble3D val="0"/>
            <c:spPr>
              <a:solidFill>
                <a:srgbClr val="AB0A3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1-4B8C-8DC5-045B2403EAF9}"/>
              </c:ext>
            </c:extLst>
          </c:dPt>
          <c:dLbls>
            <c:delete val="1"/>
          </c:dLbls>
          <c:cat>
            <c:numRef>
              <c:f>Hoja1!$A$2:$A$5</c:f>
              <c:numCache>
                <c:formatCode>General</c:formatCode>
                <c:ptCount val="4"/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9.3000000000000007</c:v>
                </c:pt>
                <c:pt idx="1">
                  <c:v>14.5</c:v>
                </c:pt>
                <c:pt idx="2">
                  <c:v>33.799999999999997</c:v>
                </c:pt>
                <c:pt idx="3">
                  <c:v>42.4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EF1-4B8C-8DC5-045B2403EAF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Egresos</c:v>
                </c:pt>
              </c:strCache>
            </c:strRef>
          </c:tx>
          <c:spPr>
            <a:solidFill>
              <a:srgbClr val="AB0A3F"/>
            </a:solidFill>
            <a:ln w="12700"/>
          </c:spPr>
          <c:explosion val="1"/>
          <c:dPt>
            <c:idx val="0"/>
            <c:bubble3D val="0"/>
            <c:explosion val="0"/>
            <c:spPr>
              <a:solidFill>
                <a:srgbClr val="AB0A3F">
                  <a:alpha val="7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717-44DE-AA96-85374EB2BF3F}"/>
              </c:ext>
            </c:extLst>
          </c:dPt>
          <c:dPt>
            <c:idx val="1"/>
            <c:bubble3D val="0"/>
            <c:explosion val="0"/>
            <c:spPr>
              <a:solidFill>
                <a:srgbClr val="AB0A3F">
                  <a:alpha val="50000"/>
                </a:srgbClr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717-44DE-AA96-85374EB2BF3F}"/>
              </c:ext>
            </c:extLst>
          </c:dPt>
          <c:dPt>
            <c:idx val="2"/>
            <c:bubble3D val="0"/>
            <c:explosion val="0"/>
            <c:spPr>
              <a:solidFill>
                <a:srgbClr val="AB0A3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717-44DE-AA96-85374EB2BF3F}"/>
              </c:ext>
            </c:extLst>
          </c:dPt>
          <c:dPt>
            <c:idx val="3"/>
            <c:bubble3D val="0"/>
            <c:spPr>
              <a:solidFill>
                <a:srgbClr val="AB0A3F"/>
              </a:solidFill>
              <a:ln w="1270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717-44DE-AA96-85374EB2BF3F}"/>
              </c:ext>
            </c:extLst>
          </c:dPt>
          <c:dLbls>
            <c:delete val="1"/>
          </c:dLbls>
          <c:cat>
            <c:numRef>
              <c:f>Hoja1!$A$2:$A$4</c:f>
              <c:numCache>
                <c:formatCode>General</c:formatCode>
                <c:ptCount val="3"/>
              </c:numCache>
            </c:numRef>
          </c:cat>
          <c:val>
            <c:numRef>
              <c:f>Hoja1!$B$2:$B$4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6.3</c:v>
                </c:pt>
                <c:pt idx="2">
                  <c:v>85.5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717-44DE-AA96-85374EB2BF3F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128adc16d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e128adc16d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0" name="Google Shape;2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7" name="Google Shape;2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5" name="Google Shape;3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522a82831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35" name="Google Shape;635;g3522a82831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522a828317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0" name="Google Shape;420;g3522a828317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5" name="Google Shape;595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5" name="Google Shape;61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522a828317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52" name="Google Shape;652;g3522a828317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e128adc16d_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1" name="Google Shape;681;g3e128adc16d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98" name="Google Shape;79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2cbc835b09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3" name="Google Shape;833;g32cbc835b09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3" name="Google Shape;843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59" name="Google Shape;8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2" name="Google Shape;90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3" name="Google Shape;91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28" name="Google Shape;92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0" name="Google Shape;950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2" name="Google Shape;1022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3e128adc16d_3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6" name="Google Shape;1046;g3e128adc16d_3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5" name="Google Shape;106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0" name="Google Shape;1140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85" name="Google Shape;1185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9" name="Google Shape;12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143000" y="841773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44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Calibri"/>
              <a:buNone/>
              <a:defRPr sz="44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36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30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70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1"/>
          </p:nvPr>
        </p:nvSpPr>
        <p:spPr>
          <a:xfrm>
            <a:off x="629842" y="1260873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3"/>
          </p:nvPr>
        </p:nvSpPr>
        <p:spPr>
          <a:xfrm>
            <a:off x="4629150" y="1260873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 b="1"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body" idx="4"/>
          </p:nvPr>
        </p:nvSpPr>
        <p:spPr>
          <a:xfrm>
            <a:off x="4629150" y="1878807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2400"/>
            </a:lvl1pPr>
            <a:lvl2pPr marL="914400" lvl="1" indent="-4953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2100"/>
            </a:lvl2pPr>
            <a:lvl3pPr marL="1371600" lvl="2" indent="-457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1800"/>
            </a:lvl3pPr>
            <a:lvl4pPr marL="1828800" lvl="3" indent="-419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1500"/>
            </a:lvl4pPr>
            <a:lvl5pPr marL="2286000" lvl="4" indent="-419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1500"/>
            </a:lvl5pPr>
            <a:lvl6pPr marL="2743200" lvl="5" indent="-419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1500"/>
            </a:lvl6pPr>
            <a:lvl7pPr marL="3200400" lvl="6" indent="-419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1500"/>
            </a:lvl7pPr>
            <a:lvl8pPr marL="3657600" lvl="7" indent="-419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1500"/>
            </a:lvl8pPr>
            <a:lvl9pPr marL="4114800" lvl="8" indent="-4191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629842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629842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75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2940249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5350074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4499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22a828317_0_8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522a828317_0_8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g3522a828317_0_8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3522a828317_0_8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3522a828317_0_8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1"/>
          </p:nvPr>
        </p:nvSpPr>
        <p:spPr>
          <a:xfrm>
            <a:off x="629842" y="1260873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108" name="Google Shape;108;p18"/>
          <p:cNvSpPr txBox="1">
            <a:spLocks noGrp="1"/>
          </p:cNvSpPr>
          <p:nvPr>
            <p:ph type="body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18"/>
          <p:cNvSpPr txBox="1">
            <a:spLocks noGrp="1"/>
          </p:cNvSpPr>
          <p:nvPr>
            <p:ph type="body" idx="3"/>
          </p:nvPr>
        </p:nvSpPr>
        <p:spPr>
          <a:xfrm>
            <a:off x="4629150" y="1260873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4"/>
          </p:nvPr>
        </p:nvSpPr>
        <p:spPr>
          <a:xfrm>
            <a:off x="4629150" y="1878807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2400"/>
            </a:lvl1pPr>
            <a:lvl2pPr marL="914400" lvl="1" indent="-406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100"/>
            </a:lvl2pPr>
            <a:lvl3pPr marL="1371600" lvl="2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1800"/>
            </a:lvl3pPr>
            <a:lvl4pPr marL="1828800" lvl="3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4pPr>
            <a:lvl5pPr marL="2286000" lvl="4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5pPr>
            <a:lvl6pPr marL="2743200" lvl="5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6pPr>
            <a:lvl7pPr marL="3200400" lvl="6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7pPr>
            <a:lvl8pPr marL="3657600" lvl="7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8pPr>
            <a:lvl9pPr marL="4114800" lvl="8" indent="-355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2"/>
          </p:nvPr>
        </p:nvSpPr>
        <p:spPr>
          <a:xfrm>
            <a:off x="629842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5"/>
          <p:cNvSpPr txBox="1">
            <a:spLocks noGrp="1"/>
          </p:cNvSpPr>
          <p:nvPr>
            <p:ph type="title"/>
          </p:nvPr>
        </p:nvSpPr>
        <p:spPr>
          <a:xfrm>
            <a:off x="629842" y="342901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35"/>
          <p:cNvSpPr txBox="1">
            <a:spLocks noGrp="1"/>
          </p:cNvSpPr>
          <p:nvPr>
            <p:ph type="body" idx="1"/>
          </p:nvPr>
        </p:nvSpPr>
        <p:spPr>
          <a:xfrm>
            <a:off x="629842" y="1543051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body" idx="1"/>
          </p:nvPr>
        </p:nvSpPr>
        <p:spPr>
          <a:xfrm rot="5400000">
            <a:off x="2940249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7"/>
          <p:cNvSpPr txBox="1">
            <a:spLocks noGrp="1"/>
          </p:cNvSpPr>
          <p:nvPr>
            <p:ph type="title"/>
          </p:nvPr>
        </p:nvSpPr>
        <p:spPr>
          <a:xfrm rot="5400000">
            <a:off x="5350074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body" idx="1"/>
          </p:nvPr>
        </p:nvSpPr>
        <p:spPr>
          <a:xfrm rot="5400000">
            <a:off x="1349574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7.png"/><Relationship Id="rId9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37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59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65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8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jpg"/><Relationship Id="rId4" Type="http://schemas.openxmlformats.org/officeDocument/2006/relationships/image" Target="../media/image69.jpg"/><Relationship Id="rId9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9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75.png"/><Relationship Id="rId4" Type="http://schemas.openxmlformats.org/officeDocument/2006/relationships/image" Target="../media/image8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4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6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8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90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92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.png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image" Target="../media/image97.png"/><Relationship Id="rId12" Type="http://schemas.openxmlformats.org/officeDocument/2006/relationships/image" Target="../media/image10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72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7.png"/><Relationship Id="rId9" Type="http://schemas.openxmlformats.org/officeDocument/2006/relationships/image" Target="../media/image9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4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10.png"/><Relationship Id="rId5" Type="http://schemas.openxmlformats.org/officeDocument/2006/relationships/image" Target="../media/image105.png"/><Relationship Id="rId15" Type="http://schemas.openxmlformats.org/officeDocument/2006/relationships/image" Target="../media/image19.png"/><Relationship Id="rId10" Type="http://schemas.openxmlformats.org/officeDocument/2006/relationships/image" Target="../media/image109.png"/><Relationship Id="rId4" Type="http://schemas.openxmlformats.org/officeDocument/2006/relationships/image" Target="../media/image37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g"/><Relationship Id="rId5" Type="http://schemas.openxmlformats.org/officeDocument/2006/relationships/image" Target="../media/image115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5.jpg"/><Relationship Id="rId3" Type="http://schemas.openxmlformats.org/officeDocument/2006/relationships/image" Target="../media/image117.jpg"/><Relationship Id="rId7" Type="http://schemas.openxmlformats.org/officeDocument/2006/relationships/image" Target="../media/image120.png"/><Relationship Id="rId12" Type="http://schemas.openxmlformats.org/officeDocument/2006/relationships/image" Target="../media/image1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15.png"/><Relationship Id="rId5" Type="http://schemas.openxmlformats.org/officeDocument/2006/relationships/image" Target="../media/image7.png"/><Relationship Id="rId10" Type="http://schemas.openxmlformats.org/officeDocument/2006/relationships/image" Target="../media/image123.jpg"/><Relationship Id="rId4" Type="http://schemas.openxmlformats.org/officeDocument/2006/relationships/image" Target="../media/image118.png"/><Relationship Id="rId9" Type="http://schemas.openxmlformats.org/officeDocument/2006/relationships/image" Target="../media/image1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7" Type="http://schemas.openxmlformats.org/officeDocument/2006/relationships/image" Target="../media/image12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18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45.png"/><Relationship Id="rId3" Type="http://schemas.openxmlformats.org/officeDocument/2006/relationships/image" Target="../media/image59.png"/><Relationship Id="rId7" Type="http://schemas.openxmlformats.org/officeDocument/2006/relationships/image" Target="../media/image139.png"/><Relationship Id="rId12" Type="http://schemas.openxmlformats.org/officeDocument/2006/relationships/image" Target="../media/image144.pn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png"/><Relationship Id="rId11" Type="http://schemas.openxmlformats.org/officeDocument/2006/relationships/image" Target="../media/image143.png"/><Relationship Id="rId5" Type="http://schemas.openxmlformats.org/officeDocument/2006/relationships/image" Target="../media/image7.pn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4" Type="http://schemas.openxmlformats.org/officeDocument/2006/relationships/image" Target="../media/image137.pn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3" Type="http://schemas.openxmlformats.org/officeDocument/2006/relationships/image" Target="../media/image131.png"/><Relationship Id="rId7" Type="http://schemas.openxmlformats.org/officeDocument/2006/relationships/image" Target="../media/image15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7.png"/><Relationship Id="rId9" Type="http://schemas.openxmlformats.org/officeDocument/2006/relationships/image" Target="../media/image1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jpg"/><Relationship Id="rId3" Type="http://schemas.openxmlformats.org/officeDocument/2006/relationships/image" Target="../media/image163.jp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5" Type="http://schemas.openxmlformats.org/officeDocument/2006/relationships/image" Target="../media/image165.png"/><Relationship Id="rId10" Type="http://schemas.openxmlformats.org/officeDocument/2006/relationships/image" Target="../media/image170.jpg"/><Relationship Id="rId4" Type="http://schemas.openxmlformats.org/officeDocument/2006/relationships/image" Target="../media/image164.png"/><Relationship Id="rId9" Type="http://schemas.openxmlformats.org/officeDocument/2006/relationships/image" Target="../media/image169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5" Type="http://schemas.openxmlformats.org/officeDocument/2006/relationships/image" Target="../media/image165.png"/><Relationship Id="rId4" Type="http://schemas.openxmlformats.org/officeDocument/2006/relationships/image" Target="../media/image1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7" Type="http://schemas.openxmlformats.org/officeDocument/2006/relationships/image" Target="../media/image17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65.png"/><Relationship Id="rId4" Type="http://schemas.openxmlformats.org/officeDocument/2006/relationships/image" Target="../media/image17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79.jpg"/><Relationship Id="rId7" Type="http://schemas.openxmlformats.org/officeDocument/2006/relationships/image" Target="../media/image18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2.jpg"/><Relationship Id="rId5" Type="http://schemas.openxmlformats.org/officeDocument/2006/relationships/image" Target="../media/image181.jpg"/><Relationship Id="rId4" Type="http://schemas.openxmlformats.org/officeDocument/2006/relationships/image" Target="../media/image180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Iwofq3A5wMG-DUp2c9oTx_IjflAKBgnq?usp=drive_link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hyperlink" Target="about:blank" TargetMode="External"/><Relationship Id="rId12" Type="http://schemas.openxmlformats.org/officeDocument/2006/relationships/hyperlink" Target="https://drive.google.com/drive/folders/1VoSWmcVUJtb2Ak37WDoNTSPhQc2tChpf?usp=sharing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drive/folders/1jnRqU_zXM2Iknqqra5-ZTZfJnEPiAbHS?usp=sharing" TargetMode="External"/><Relationship Id="rId11" Type="http://schemas.openxmlformats.org/officeDocument/2006/relationships/hyperlink" Target="https://drive.google.com/drive/folders/1Des43SEm7k-pDE5RLK-cRJkHN9zntXUT?usp=drive_link" TargetMode="External"/><Relationship Id="rId5" Type="http://schemas.openxmlformats.org/officeDocument/2006/relationships/hyperlink" Target="https://drive.google.com/drive/folders/1KaEUsxRVafxpHnthvn5vcZAqee_MMhA_?usp=drive_link" TargetMode="External"/><Relationship Id="rId10" Type="http://schemas.openxmlformats.org/officeDocument/2006/relationships/hyperlink" Target="https://drive.google.com/drive/folders/1Y5tAmR59XBP4lMYVxKpkAc_-BdtG9e4v?usp=drive_link" TargetMode="External"/><Relationship Id="rId4" Type="http://schemas.openxmlformats.org/officeDocument/2006/relationships/hyperlink" Target="https://drive.google.com/drive/folders/19x1mHXVUnDabaPYFffj1MSpFlRud0qbV?usp=sharing" TargetMode="External"/><Relationship Id="rId9" Type="http://schemas.openxmlformats.org/officeDocument/2006/relationships/hyperlink" Target="https://drive.google.com/drive/folders/1OzzKPwbK0A-sgaflOOlxtxvors2w5vo5?usp=sharing" TargetMode="External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3.png"/><Relationship Id="rId18" Type="http://schemas.openxmlformats.org/officeDocument/2006/relationships/image" Target="../media/image198.png"/><Relationship Id="rId26" Type="http://schemas.openxmlformats.org/officeDocument/2006/relationships/image" Target="../media/image206.png"/><Relationship Id="rId21" Type="http://schemas.openxmlformats.org/officeDocument/2006/relationships/image" Target="../media/image201.png"/><Relationship Id="rId34" Type="http://schemas.openxmlformats.org/officeDocument/2006/relationships/image" Target="../media/image214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17" Type="http://schemas.openxmlformats.org/officeDocument/2006/relationships/image" Target="../media/image197.png"/><Relationship Id="rId25" Type="http://schemas.openxmlformats.org/officeDocument/2006/relationships/image" Target="../media/image205.png"/><Relationship Id="rId33" Type="http://schemas.openxmlformats.org/officeDocument/2006/relationships/image" Target="../media/image213.png"/><Relationship Id="rId2" Type="http://schemas.openxmlformats.org/officeDocument/2006/relationships/notesSlide" Target="../notesSlides/notesSlide40.xml"/><Relationship Id="rId16" Type="http://schemas.openxmlformats.org/officeDocument/2006/relationships/image" Target="../media/image196.png"/><Relationship Id="rId20" Type="http://schemas.openxmlformats.org/officeDocument/2006/relationships/image" Target="../media/image200.png"/><Relationship Id="rId29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24" Type="http://schemas.openxmlformats.org/officeDocument/2006/relationships/image" Target="../media/image204.png"/><Relationship Id="rId32" Type="http://schemas.openxmlformats.org/officeDocument/2006/relationships/image" Target="../media/image212.png"/><Relationship Id="rId37" Type="http://schemas.openxmlformats.org/officeDocument/2006/relationships/hyperlink" Target="https://drive.google.com/drive/folders/1yYg3ZpU1g6lzv04s4KVgRJqCRUjkthzv?usp=sharing" TargetMode="External"/><Relationship Id="rId5" Type="http://schemas.openxmlformats.org/officeDocument/2006/relationships/image" Target="../media/image185.png"/><Relationship Id="rId15" Type="http://schemas.openxmlformats.org/officeDocument/2006/relationships/image" Target="../media/image195.png"/><Relationship Id="rId23" Type="http://schemas.openxmlformats.org/officeDocument/2006/relationships/image" Target="../media/image203.png"/><Relationship Id="rId28" Type="http://schemas.openxmlformats.org/officeDocument/2006/relationships/image" Target="../media/image208.png"/><Relationship Id="rId36" Type="http://schemas.openxmlformats.org/officeDocument/2006/relationships/image" Target="../media/image216.png"/><Relationship Id="rId10" Type="http://schemas.openxmlformats.org/officeDocument/2006/relationships/image" Target="../media/image190.png"/><Relationship Id="rId19" Type="http://schemas.openxmlformats.org/officeDocument/2006/relationships/image" Target="../media/image199.png"/><Relationship Id="rId31" Type="http://schemas.openxmlformats.org/officeDocument/2006/relationships/image" Target="../media/image211.png"/><Relationship Id="rId4" Type="http://schemas.openxmlformats.org/officeDocument/2006/relationships/image" Target="../media/image7.png"/><Relationship Id="rId9" Type="http://schemas.openxmlformats.org/officeDocument/2006/relationships/image" Target="../media/image189.png"/><Relationship Id="rId14" Type="http://schemas.openxmlformats.org/officeDocument/2006/relationships/image" Target="../media/image194.png"/><Relationship Id="rId22" Type="http://schemas.openxmlformats.org/officeDocument/2006/relationships/image" Target="../media/image202.png"/><Relationship Id="rId27" Type="http://schemas.openxmlformats.org/officeDocument/2006/relationships/image" Target="../media/image207.png"/><Relationship Id="rId30" Type="http://schemas.openxmlformats.org/officeDocument/2006/relationships/image" Target="../media/image210.png"/><Relationship Id="rId35" Type="http://schemas.openxmlformats.org/officeDocument/2006/relationships/image" Target="../media/image215.png"/><Relationship Id="rId8" Type="http://schemas.openxmlformats.org/officeDocument/2006/relationships/image" Target="../media/image188.png"/><Relationship Id="rId3" Type="http://schemas.openxmlformats.org/officeDocument/2006/relationships/image" Target="../media/image18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7" Type="http://schemas.openxmlformats.org/officeDocument/2006/relationships/image" Target="../media/image2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1"/>
          <p:cNvPicPr preferRelativeResize="0"/>
          <p:nvPr/>
        </p:nvPicPr>
        <p:blipFill rotWithShape="1">
          <a:blip r:embed="rId3">
            <a:alphaModFix/>
          </a:blip>
          <a:srcRect t="2552" r="9723" b="10702"/>
          <a:stretch/>
        </p:blipFill>
        <p:spPr>
          <a:xfrm>
            <a:off x="3097875" y="0"/>
            <a:ext cx="6060944" cy="5155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4" y="50"/>
            <a:ext cx="4482899" cy="515779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"/>
          <p:cNvSpPr txBox="1"/>
          <p:nvPr/>
        </p:nvSpPr>
        <p:spPr>
          <a:xfrm>
            <a:off x="708110" y="1654170"/>
            <a:ext cx="1785140" cy="784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99" b="1" i="0" u="none" strike="noStrike" cap="small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4799" b="1" i="0" u="none" strike="noStrike" cap="small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"/>
          <p:cNvSpPr txBox="1"/>
          <p:nvPr/>
        </p:nvSpPr>
        <p:spPr>
          <a:xfrm>
            <a:off x="720975" y="759342"/>
            <a:ext cx="3350568" cy="969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99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Presentación Institucional</a:t>
            </a: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1"/>
          <p:cNvGrpSpPr/>
          <p:nvPr/>
        </p:nvGrpSpPr>
        <p:grpSpPr>
          <a:xfrm>
            <a:off x="794" y="4660608"/>
            <a:ext cx="9158024" cy="513749"/>
            <a:chOff x="0" y="9322734"/>
            <a:chExt cx="18319228" cy="1027677"/>
          </a:xfrm>
        </p:grpSpPr>
        <p:sp>
          <p:nvSpPr>
            <p:cNvPr id="159" name="Google Shape;159;p1"/>
            <p:cNvSpPr/>
            <p:nvPr/>
          </p:nvSpPr>
          <p:spPr>
            <a:xfrm>
              <a:off x="6556188" y="9326880"/>
              <a:ext cx="11763040" cy="986355"/>
            </a:xfrm>
            <a:prstGeom prst="rect">
              <a:avLst/>
            </a:prstGeom>
            <a:solidFill>
              <a:srgbClr val="C3154C"/>
            </a:solidFill>
            <a:ln>
              <a:noFill/>
            </a:ln>
          </p:spPr>
          <p:txBody>
            <a:bodyPr spcFirstLastPara="1" wrap="square" lIns="45700" tIns="22850" rIns="4570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rgbClr val="84033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0" y="9322734"/>
              <a:ext cx="7201246" cy="986355"/>
            </a:xfrm>
            <a:custGeom>
              <a:avLst/>
              <a:gdLst/>
              <a:ahLst/>
              <a:cxnLst/>
              <a:rect l="l" t="t" r="r" b="b"/>
              <a:pathLst>
                <a:path w="7121236" h="836726" extrusionOk="0">
                  <a:moveTo>
                    <a:pt x="0" y="0"/>
                  </a:moveTo>
                  <a:lnTo>
                    <a:pt x="7121236" y="0"/>
                  </a:lnTo>
                  <a:lnTo>
                    <a:pt x="6738742" y="836726"/>
                  </a:lnTo>
                  <a:lnTo>
                    <a:pt x="0" y="8367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0332"/>
            </a:solidFill>
            <a:ln>
              <a:noFill/>
            </a:ln>
          </p:spPr>
          <p:txBody>
            <a:bodyPr spcFirstLastPara="1" wrap="square" lIns="45700" tIns="22850" rIns="4570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rgbClr val="84033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1" name="Google Shape;161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96443" y="9391512"/>
              <a:ext cx="1387547" cy="958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592304" y="9728177"/>
              <a:ext cx="3813372" cy="3333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3" name="Google Shape;163;p1"/>
          <p:cNvSpPr txBox="1"/>
          <p:nvPr/>
        </p:nvSpPr>
        <p:spPr>
          <a:xfrm>
            <a:off x="799615" y="4791768"/>
            <a:ext cx="1850739" cy="23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www.fundacionlasrosas.cl</a:t>
            </a:r>
            <a:endParaRPr sz="12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"/>
          <p:cNvSpPr txBox="1"/>
          <p:nvPr/>
        </p:nvSpPr>
        <p:spPr>
          <a:xfrm>
            <a:off x="7773525" y="4107695"/>
            <a:ext cx="109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Elda Poblete</a:t>
            </a:r>
            <a:r>
              <a:rPr lang="en-US" sz="9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-US" sz="900" dirty="0" err="1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ogar</a:t>
            </a:r>
            <a:r>
              <a:rPr lang="en-US" sz="9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Santa Ana</a:t>
            </a:r>
            <a:endParaRPr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10" y="3149136"/>
            <a:ext cx="2885470" cy="747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698156" y="2846760"/>
            <a:ext cx="9819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Camino a</a:t>
            </a:r>
            <a:endParaRPr lang="es-CL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35000"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"/>
          <p:cNvSpPr txBox="1">
            <a:spLocks noGrp="1"/>
          </p:cNvSpPr>
          <p:nvPr>
            <p:ph type="body" idx="1"/>
          </p:nvPr>
        </p:nvSpPr>
        <p:spPr>
          <a:xfrm>
            <a:off x="595142" y="1299550"/>
            <a:ext cx="6830533" cy="284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r>
              <a:rPr lang="en-US" sz="1600" b="1">
                <a:solidFill>
                  <a:srgbClr val="595959"/>
                </a:solidFill>
              </a:rPr>
              <a:t>¡Bienvenido(a)!</a:t>
            </a:r>
            <a:endParaRPr sz="1600">
              <a:solidFill>
                <a:srgbClr val="595959"/>
              </a:solidFill>
            </a:endParaRPr>
          </a:p>
          <a:p>
            <a:pPr marL="228554" lvl="0" indent="-22855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C103D"/>
              </a:buClr>
              <a:buSzPts val="1260"/>
              <a:buFont typeface="Calibri"/>
              <a:buChar char="•"/>
            </a:pPr>
            <a:r>
              <a:rPr lang="en-US" sz="1400">
                <a:solidFill>
                  <a:srgbClr val="595959"/>
                </a:solidFill>
              </a:rPr>
              <a:t>Aquí encontrarás la renovada Plantilla Institucional para Presentaciones (PPT).</a:t>
            </a:r>
            <a:endParaRPr sz="1400">
              <a:solidFill>
                <a:srgbClr val="595959"/>
              </a:solidFill>
            </a:endParaRPr>
          </a:p>
          <a:p>
            <a:pPr marL="228554" lvl="0" indent="-22855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C103D"/>
              </a:buClr>
              <a:buSzPts val="1260"/>
              <a:buFont typeface="Calibri"/>
              <a:buChar char="•"/>
            </a:pPr>
            <a:r>
              <a:rPr lang="en-US" sz="1400">
                <a:solidFill>
                  <a:srgbClr val="595959"/>
                </a:solidFill>
              </a:rPr>
              <a:t>Todos sus elementos son editables, para mayor libertad al trabajar.</a:t>
            </a:r>
            <a:endParaRPr sz="1400">
              <a:solidFill>
                <a:srgbClr val="595959"/>
              </a:solidFill>
            </a:endParaRPr>
          </a:p>
          <a:p>
            <a:pPr marL="228554" lvl="0" indent="-22855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C103D"/>
              </a:buClr>
              <a:buSzPts val="1260"/>
              <a:buFont typeface="Calibri"/>
              <a:buChar char="•"/>
            </a:pPr>
            <a:r>
              <a:rPr lang="en-US" sz="1400">
                <a:solidFill>
                  <a:srgbClr val="595959"/>
                </a:solidFill>
              </a:rPr>
              <a:t>Cuenta además con información institucional actualizada, que podría servir en tu presentación. </a:t>
            </a:r>
            <a:endParaRPr sz="1400">
              <a:solidFill>
                <a:srgbClr val="595959"/>
              </a:solidFill>
            </a:endParaRPr>
          </a:p>
          <a:p>
            <a:pPr marL="228554" lvl="0" indent="-22855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C103D"/>
              </a:buClr>
              <a:buSzPts val="1260"/>
              <a:buFont typeface="Calibri"/>
              <a:buChar char="•"/>
            </a:pPr>
            <a:r>
              <a:rPr lang="en-US" sz="1400">
                <a:solidFill>
                  <a:srgbClr val="595959"/>
                </a:solidFill>
              </a:rPr>
              <a:t>El nuevo diseño permite usar mejor el espacio y facilita la lectura de cada lámina.</a:t>
            </a:r>
            <a:endParaRPr sz="1400">
              <a:solidFill>
                <a:srgbClr val="595959"/>
              </a:solidFill>
            </a:endParaRPr>
          </a:p>
          <a:p>
            <a:pPr marL="228554" lvl="0" indent="-228554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C103D"/>
              </a:buClr>
              <a:buSzPts val="1260"/>
              <a:buFont typeface="Calibri"/>
              <a:buChar char="•"/>
            </a:pPr>
            <a:r>
              <a:rPr lang="en-US" sz="1400">
                <a:solidFill>
                  <a:srgbClr val="595959"/>
                </a:solidFill>
              </a:rPr>
              <a:t>Esperamos que sea de utilidad. </a:t>
            </a:r>
            <a:endParaRPr sz="1400">
              <a:solidFill>
                <a:srgbClr val="5959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800" b="1" i="1">
                <a:solidFill>
                  <a:srgbClr val="595959"/>
                </a:solidFill>
              </a:rPr>
              <a:t>¡Éxito en tu presentación!</a:t>
            </a:r>
            <a:endParaRPr sz="1800" b="1" i="1">
              <a:solidFill>
                <a:srgbClr val="595959"/>
              </a:solidFill>
            </a:endParaRPr>
          </a:p>
        </p:txBody>
      </p:sp>
      <p:pic>
        <p:nvPicPr>
          <p:cNvPr id="170" name="Google Shape;17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4"/>
          <p:cNvSpPr txBox="1"/>
          <p:nvPr/>
        </p:nvSpPr>
        <p:spPr>
          <a:xfrm>
            <a:off x="544531" y="325584"/>
            <a:ext cx="3086599" cy="66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39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"/>
          <p:cNvSpPr txBox="1"/>
          <p:nvPr/>
        </p:nvSpPr>
        <p:spPr>
          <a:xfrm>
            <a:off x="466540" y="344567"/>
            <a:ext cx="3123390" cy="66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9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509708" y="1250764"/>
            <a:ext cx="2275516" cy="2077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católica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fundada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1967.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Mendicante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 sin fines de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lucro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, que hoy se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posiciona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Establecimiento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Larga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Estadía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Adultos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(ELEAM) </a:t>
            </a:r>
            <a:r>
              <a:rPr lang="en-US" sz="1200" b="1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1200" b="1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importante</a:t>
            </a:r>
            <a:r>
              <a:rPr lang="en-US" sz="1200" b="1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1200" b="1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país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Con </a:t>
            </a:r>
            <a:r>
              <a:rPr lang="en-US" sz="1200" b="0" i="1" u="none" strike="noStrike" cap="none" dirty="0" smtClean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28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distribuidos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desde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Región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de Coquimbo hasta la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Región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de Los Lagos,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acogemos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0" i="1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de 2.300 </a:t>
            </a:r>
            <a:r>
              <a:rPr lang="en-US" sz="1200" b="0" i="1" u="none" strike="noStrike" cap="none" dirty="0" err="1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residentes</a:t>
            </a:r>
            <a:r>
              <a:rPr lang="en-US" sz="1200" b="0" i="1" u="none" strike="noStrike" cap="none" dirty="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 b="0" i="0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6143847" y="-4814"/>
            <a:ext cx="1103316" cy="5142607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"/>
          <p:cNvSpPr/>
          <p:nvPr/>
        </p:nvSpPr>
        <p:spPr>
          <a:xfrm>
            <a:off x="2872258" y="1157857"/>
            <a:ext cx="3745543" cy="3745543"/>
          </a:xfrm>
          <a:prstGeom prst="donut">
            <a:avLst>
              <a:gd name="adj" fmla="val 12971"/>
            </a:avLst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"/>
          <p:cNvSpPr txBox="1"/>
          <p:nvPr/>
        </p:nvSpPr>
        <p:spPr>
          <a:xfrm>
            <a:off x="6878801" y="953536"/>
            <a:ext cx="1786479" cy="1375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“Acoger a las personas mayores más pobres y desvalidas, entregándoles cuidados integrales para una vejez digna y feliz, hasta cuando sean llamados a su Encuentro con el Señor.”</a:t>
            </a:r>
            <a:endParaRPr sz="1200" b="1" i="1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"/>
          <p:cNvSpPr txBox="1"/>
          <p:nvPr/>
        </p:nvSpPr>
        <p:spPr>
          <a:xfrm>
            <a:off x="6893378" y="597311"/>
            <a:ext cx="892515" cy="29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MISIÓN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p2"/>
          <p:cNvCxnSpPr/>
          <p:nvPr/>
        </p:nvCxnSpPr>
        <p:spPr>
          <a:xfrm>
            <a:off x="517853" y="1088522"/>
            <a:ext cx="3123300" cy="664500"/>
          </a:xfrm>
          <a:prstGeom prst="bentConnector3">
            <a:avLst>
              <a:gd name="adj1" fmla="val 77311"/>
            </a:avLst>
          </a:prstGeom>
          <a:noFill/>
          <a:ln w="19050" cap="flat" cmpd="sng">
            <a:solidFill>
              <a:srgbClr val="CD1F69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186" name="Google Shape;18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0576" y="1029998"/>
            <a:ext cx="3745544" cy="4132976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"/>
          <p:cNvSpPr txBox="1"/>
          <p:nvPr/>
        </p:nvSpPr>
        <p:spPr>
          <a:xfrm>
            <a:off x="6893378" y="2915510"/>
            <a:ext cx="1807297" cy="104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“Abrazar en la Caridad a las personas mayores más pobres y desvalidas, siendo presencia viva de Jesucristo y su Iglesia en la sociedad.”</a:t>
            </a:r>
            <a:endParaRPr sz="1200" b="1" i="1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"/>
          <p:cNvSpPr txBox="1"/>
          <p:nvPr/>
        </p:nvSpPr>
        <p:spPr>
          <a:xfrm>
            <a:off x="6907954" y="2559284"/>
            <a:ext cx="892515" cy="29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VISIÓN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"/>
          <p:cNvSpPr txBox="1"/>
          <p:nvPr/>
        </p:nvSpPr>
        <p:spPr>
          <a:xfrm>
            <a:off x="495132" y="4095024"/>
            <a:ext cx="2213762" cy="712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"Acompañar desde el amor a las personas mayores más pobres y desvalidas hasta su Encuentro con el Señor.”</a:t>
            </a:r>
            <a:endParaRPr sz="1200" b="1" i="1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"/>
          <p:cNvSpPr txBox="1"/>
          <p:nvPr/>
        </p:nvSpPr>
        <p:spPr>
          <a:xfrm>
            <a:off x="509708" y="3738798"/>
            <a:ext cx="1251044" cy="29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PROPÓSITO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p2"/>
          <p:cNvCxnSpPr/>
          <p:nvPr/>
        </p:nvCxnSpPr>
        <p:spPr>
          <a:xfrm rot="10800000" flipH="1">
            <a:off x="1711931" y="3488677"/>
            <a:ext cx="1448100" cy="396300"/>
          </a:xfrm>
          <a:prstGeom prst="bentConnector3">
            <a:avLst>
              <a:gd name="adj1" fmla="val 49999"/>
            </a:avLst>
          </a:prstGeom>
          <a:noFill/>
          <a:ln w="19050" cap="flat" cmpd="sng">
            <a:solidFill>
              <a:srgbClr val="CD1F69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3e128adc16d_3_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3e128adc16d_3_77"/>
          <p:cNvSpPr/>
          <p:nvPr/>
        </p:nvSpPr>
        <p:spPr>
          <a:xfrm>
            <a:off x="-319826" y="345929"/>
            <a:ext cx="641100" cy="641100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e128adc16d_3_77"/>
          <p:cNvSpPr txBox="1"/>
          <p:nvPr/>
        </p:nvSpPr>
        <p:spPr>
          <a:xfrm>
            <a:off x="321412" y="279305"/>
            <a:ext cx="8138400" cy="7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7137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Fundación Las Rosas: Quiénes Somos</a:t>
            </a:r>
            <a:endParaRPr sz="4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g3e128adc16d_3_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818673" y="1528763"/>
            <a:ext cx="1103316" cy="361384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g3e128adc16d_3_77"/>
          <p:cNvSpPr/>
          <p:nvPr/>
        </p:nvSpPr>
        <p:spPr>
          <a:xfrm>
            <a:off x="1265774" y="1439290"/>
            <a:ext cx="1249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60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años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e128adc16d_3_77"/>
          <p:cNvSpPr/>
          <p:nvPr/>
        </p:nvSpPr>
        <p:spPr>
          <a:xfrm>
            <a:off x="1265774" y="1718855"/>
            <a:ext cx="1844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experiencia</a:t>
            </a: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ininterrumpida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cuidados de personas mayores 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e128adc16d_3_77"/>
          <p:cNvSpPr/>
          <p:nvPr/>
        </p:nvSpPr>
        <p:spPr>
          <a:xfrm>
            <a:off x="7187935" y="2277165"/>
            <a:ext cx="1504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28 </a:t>
            </a:r>
            <a:r>
              <a:rPr lang="en-US" sz="18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endParaRPr sz="1800" b="0" i="0" u="none" strike="noStrike" cap="none">
              <a:solidFill>
                <a:srgbClr val="AB0A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g3e128adc16d_3_77"/>
          <p:cNvSpPr/>
          <p:nvPr/>
        </p:nvSpPr>
        <p:spPr>
          <a:xfrm>
            <a:off x="7221737" y="2590080"/>
            <a:ext cx="1233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Coquimbo a Los Lagos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(Presencia nacional)</a:t>
            </a:r>
            <a:endParaRPr sz="9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e128adc16d_3_77"/>
          <p:cNvSpPr/>
          <p:nvPr/>
        </p:nvSpPr>
        <p:spPr>
          <a:xfrm>
            <a:off x="1311167" y="2362580"/>
            <a:ext cx="16008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2.300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residentes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g3e128adc16d_3_77"/>
          <p:cNvSpPr/>
          <p:nvPr/>
        </p:nvSpPr>
        <p:spPr>
          <a:xfrm>
            <a:off x="1311167" y="2661485"/>
            <a:ext cx="1233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promedio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e128adc16d_3_77"/>
          <p:cNvSpPr/>
          <p:nvPr/>
        </p:nvSpPr>
        <p:spPr>
          <a:xfrm>
            <a:off x="1547105" y="3170559"/>
            <a:ext cx="1935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2.000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colaboradores 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g3e128adc16d_3_77"/>
          <p:cNvSpPr/>
          <p:nvPr/>
        </p:nvSpPr>
        <p:spPr>
          <a:xfrm>
            <a:off x="1555336" y="3497785"/>
            <a:ext cx="1233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cuidado directo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8" name="Google Shape;208;g3e128adc16d_3_77"/>
          <p:cNvGrpSpPr/>
          <p:nvPr/>
        </p:nvGrpSpPr>
        <p:grpSpPr>
          <a:xfrm>
            <a:off x="608001" y="1439290"/>
            <a:ext cx="447000" cy="447000"/>
            <a:chOff x="595122" y="1439290"/>
            <a:chExt cx="447000" cy="447000"/>
          </a:xfrm>
        </p:grpSpPr>
        <p:sp>
          <p:nvSpPr>
            <p:cNvPr id="209" name="Google Shape;209;g3e128adc16d_3_77"/>
            <p:cNvSpPr/>
            <p:nvPr/>
          </p:nvSpPr>
          <p:spPr>
            <a:xfrm>
              <a:off x="595122" y="1439290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0" name="Google Shape;210;g3e128adc16d_3_7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50384" y="1470703"/>
              <a:ext cx="317524" cy="3343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1" name="Google Shape;211;g3e128adc16d_3_77"/>
          <p:cNvGrpSpPr/>
          <p:nvPr/>
        </p:nvGrpSpPr>
        <p:grpSpPr>
          <a:xfrm>
            <a:off x="7187935" y="1805050"/>
            <a:ext cx="447000" cy="447000"/>
            <a:chOff x="666373" y="2411457"/>
            <a:chExt cx="447000" cy="447000"/>
          </a:xfrm>
        </p:grpSpPr>
        <p:sp>
          <p:nvSpPr>
            <p:cNvPr id="212" name="Google Shape;212;g3e128adc16d_3_77"/>
            <p:cNvSpPr/>
            <p:nvPr/>
          </p:nvSpPr>
          <p:spPr>
            <a:xfrm>
              <a:off x="666373" y="2411457"/>
              <a:ext cx="447000" cy="447000"/>
            </a:xfrm>
            <a:prstGeom prst="ellipse">
              <a:avLst/>
            </a:prstGeom>
            <a:solidFill>
              <a:srgbClr val="AB0A3F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3" name="Google Shape;213;g3e128adc16d_3_7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20842" y="2436471"/>
              <a:ext cx="338161" cy="35094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4" name="Google Shape;214;g3e128adc16d_3_77"/>
          <p:cNvGrpSpPr/>
          <p:nvPr/>
        </p:nvGrpSpPr>
        <p:grpSpPr>
          <a:xfrm>
            <a:off x="660481" y="2428806"/>
            <a:ext cx="447000" cy="447000"/>
            <a:chOff x="923230" y="3244401"/>
            <a:chExt cx="447000" cy="447000"/>
          </a:xfrm>
        </p:grpSpPr>
        <p:sp>
          <p:nvSpPr>
            <p:cNvPr id="215" name="Google Shape;215;g3e128adc16d_3_77"/>
            <p:cNvSpPr/>
            <p:nvPr/>
          </p:nvSpPr>
          <p:spPr>
            <a:xfrm>
              <a:off x="923230" y="3244401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6" name="Google Shape;216;g3e128adc16d_3_7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80854" y="3284515"/>
              <a:ext cx="341345" cy="3194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7" name="Google Shape;217;g3e128adc16d_3_77"/>
          <p:cNvGrpSpPr/>
          <p:nvPr/>
        </p:nvGrpSpPr>
        <p:grpSpPr>
          <a:xfrm>
            <a:off x="913912" y="3239145"/>
            <a:ext cx="447000" cy="447000"/>
            <a:chOff x="1315741" y="4209942"/>
            <a:chExt cx="447000" cy="447000"/>
          </a:xfrm>
        </p:grpSpPr>
        <p:sp>
          <p:nvSpPr>
            <p:cNvPr id="218" name="Google Shape;218;g3e128adc16d_3_77"/>
            <p:cNvSpPr/>
            <p:nvPr/>
          </p:nvSpPr>
          <p:spPr>
            <a:xfrm>
              <a:off x="1315741" y="4209942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9" name="Google Shape;219;g3e128adc16d_3_7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408276" y="4246569"/>
              <a:ext cx="252033" cy="3416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0" name="Google Shape;220;g3e128adc16d_3_77"/>
          <p:cNvSpPr/>
          <p:nvPr/>
        </p:nvSpPr>
        <p:spPr>
          <a:xfrm>
            <a:off x="2184436" y="4022034"/>
            <a:ext cx="2196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40.000 </a:t>
            </a:r>
            <a:endParaRPr/>
          </a:p>
          <a:p>
            <a:pPr marL="0" marR="0" lvl="0" indent="0" algn="l" rtl="0">
              <a:lnSpc>
                <a:spcPct val="71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personas mayores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3e128adc16d_3_77"/>
          <p:cNvSpPr/>
          <p:nvPr/>
        </p:nvSpPr>
        <p:spPr>
          <a:xfrm>
            <a:off x="2184436" y="4506768"/>
            <a:ext cx="190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cuidadas hasta sus últimos días en 60 años de trayectoria.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g3e128adc16d_3_7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38903" y="1074682"/>
            <a:ext cx="2500639" cy="46437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" name="Google Shape;223;g3e128adc16d_3_77"/>
          <p:cNvGrpSpPr/>
          <p:nvPr/>
        </p:nvGrpSpPr>
        <p:grpSpPr>
          <a:xfrm>
            <a:off x="1278004" y="4095430"/>
            <a:ext cx="447000" cy="447000"/>
            <a:chOff x="1315741" y="4209942"/>
            <a:chExt cx="447000" cy="447000"/>
          </a:xfrm>
        </p:grpSpPr>
        <p:sp>
          <p:nvSpPr>
            <p:cNvPr id="224" name="Google Shape;224;g3e128adc16d_3_77"/>
            <p:cNvSpPr/>
            <p:nvPr/>
          </p:nvSpPr>
          <p:spPr>
            <a:xfrm>
              <a:off x="1315741" y="4209942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5" name="Google Shape;225;g3e128adc16d_3_77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421215" y="4246569"/>
              <a:ext cx="226154" cy="34168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6" name="Google Shape;226;g3e128adc16d_3_77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49172" y="1322476"/>
            <a:ext cx="390022" cy="338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3e128adc16d_3_77" title="Recurso 315@4x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890888" y="4091176"/>
            <a:ext cx="230367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"/>
          <p:cNvSpPr/>
          <p:nvPr/>
        </p:nvSpPr>
        <p:spPr>
          <a:xfrm>
            <a:off x="6279736" y="1200860"/>
            <a:ext cx="3320400" cy="3320400"/>
          </a:xfrm>
          <a:prstGeom prst="donut">
            <a:avLst>
              <a:gd name="adj" fmla="val 12119"/>
            </a:avLst>
          </a:prstGeom>
          <a:solidFill>
            <a:srgbClr val="CD1F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5"/>
          <p:cNvPicPr preferRelativeResize="0"/>
          <p:nvPr/>
        </p:nvPicPr>
        <p:blipFill rotWithShape="1">
          <a:blip r:embed="rId3">
            <a:alphaModFix/>
          </a:blip>
          <a:srcRect r="21192"/>
          <a:stretch/>
        </p:blipFill>
        <p:spPr>
          <a:xfrm>
            <a:off x="6534387" y="801715"/>
            <a:ext cx="2609616" cy="434133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"/>
          <p:cNvSpPr/>
          <p:nvPr/>
        </p:nvSpPr>
        <p:spPr>
          <a:xfrm>
            <a:off x="1080536" y="1811235"/>
            <a:ext cx="2800087" cy="2800087"/>
          </a:xfrm>
          <a:prstGeom prst="donut">
            <a:avLst>
              <a:gd name="adj" fmla="val 14734"/>
            </a:avLst>
          </a:prstGeom>
          <a:solidFill>
            <a:srgbClr val="D8D8D8">
              <a:alpha val="63137"/>
            </a:srgbClr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5" name="Google Shape;235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5"/>
          <p:cNvSpPr txBox="1"/>
          <p:nvPr/>
        </p:nvSpPr>
        <p:spPr>
          <a:xfrm>
            <a:off x="466540" y="344567"/>
            <a:ext cx="3908344" cy="66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Nuestros Valores</a:t>
            </a:r>
            <a:endParaRPr sz="39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5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88609" y="498425"/>
            <a:ext cx="3270545" cy="507726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5"/>
          <p:cNvSpPr txBox="1"/>
          <p:nvPr/>
        </p:nvSpPr>
        <p:spPr>
          <a:xfrm>
            <a:off x="763056" y="1099889"/>
            <a:ext cx="382910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2699" b="0" i="0" u="none" strike="noStrike" cap="non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"/>
          <p:cNvSpPr txBox="1"/>
          <p:nvPr/>
        </p:nvSpPr>
        <p:spPr>
          <a:xfrm>
            <a:off x="2658777" y="1099889"/>
            <a:ext cx="382910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699" b="0" i="0" u="none" strike="noStrike" cap="non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"/>
          <p:cNvSpPr txBox="1"/>
          <p:nvPr/>
        </p:nvSpPr>
        <p:spPr>
          <a:xfrm>
            <a:off x="763056" y="3123544"/>
            <a:ext cx="382910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699" b="0" i="0" u="none" strike="noStrike" cap="non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"/>
          <p:cNvSpPr txBox="1"/>
          <p:nvPr/>
        </p:nvSpPr>
        <p:spPr>
          <a:xfrm>
            <a:off x="2658777" y="3123544"/>
            <a:ext cx="382910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D8D8D8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699" b="0" i="0" u="none" strike="noStrike" cap="non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5"/>
          <p:cNvSpPr/>
          <p:nvPr/>
        </p:nvSpPr>
        <p:spPr>
          <a:xfrm>
            <a:off x="781299" y="1711875"/>
            <a:ext cx="1584473" cy="1020799"/>
          </a:xfrm>
          <a:prstGeom prst="roundRect">
            <a:avLst>
              <a:gd name="adj" fmla="val 16667"/>
            </a:avLst>
          </a:prstGeom>
          <a:solidFill>
            <a:srgbClr val="169DD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86979" y="1133826"/>
            <a:ext cx="742544" cy="742544"/>
          </a:xfrm>
          <a:prstGeom prst="rect">
            <a:avLst/>
          </a:prstGeom>
          <a:noFill/>
          <a:ln>
            <a:noFill/>
          </a:ln>
          <a:effectLst>
            <a:outerShdw blurRad="19050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45" name="Google Shape;245;p5"/>
          <p:cNvSpPr/>
          <p:nvPr/>
        </p:nvSpPr>
        <p:spPr>
          <a:xfrm>
            <a:off x="2624633" y="1711875"/>
            <a:ext cx="1584473" cy="1020799"/>
          </a:xfrm>
          <a:prstGeom prst="roundRect">
            <a:avLst>
              <a:gd name="adj" fmla="val 16667"/>
            </a:avLst>
          </a:prstGeom>
          <a:solidFill>
            <a:srgbClr val="F9B2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6" name="Google Shape;246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65083" y="1132407"/>
            <a:ext cx="741924" cy="743963"/>
          </a:xfrm>
          <a:prstGeom prst="rect">
            <a:avLst/>
          </a:prstGeom>
          <a:noFill/>
          <a:ln>
            <a:noFill/>
          </a:ln>
          <a:effectLst>
            <a:outerShdw blurRad="19050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47" name="Google Shape;247;p5"/>
          <p:cNvSpPr/>
          <p:nvPr/>
        </p:nvSpPr>
        <p:spPr>
          <a:xfrm>
            <a:off x="2624633" y="3764360"/>
            <a:ext cx="1584473" cy="1020799"/>
          </a:xfrm>
          <a:prstGeom prst="roundRect">
            <a:avLst>
              <a:gd name="adj" fmla="val 16667"/>
            </a:avLst>
          </a:prstGeom>
          <a:solidFill>
            <a:srgbClr val="3DAB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" name="Google Shape;248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50137" y="3161937"/>
            <a:ext cx="764611" cy="764611"/>
          </a:xfrm>
          <a:prstGeom prst="rect">
            <a:avLst/>
          </a:prstGeom>
          <a:noFill/>
          <a:ln>
            <a:noFill/>
          </a:ln>
          <a:effectLst>
            <a:outerShdw blurRad="152400" dist="50800" dir="8100000" algn="tr" rotWithShape="0">
              <a:srgbClr val="000000">
                <a:alpha val="25098"/>
              </a:srgbClr>
            </a:outerShdw>
          </a:effectLst>
        </p:spPr>
      </p:pic>
      <p:sp>
        <p:nvSpPr>
          <p:cNvPr id="249" name="Google Shape;249;p5"/>
          <p:cNvSpPr/>
          <p:nvPr/>
        </p:nvSpPr>
        <p:spPr>
          <a:xfrm>
            <a:off x="706043" y="3764360"/>
            <a:ext cx="1584473" cy="1020799"/>
          </a:xfrm>
          <a:prstGeom prst="roundRect">
            <a:avLst>
              <a:gd name="adj" fmla="val 16667"/>
            </a:avLst>
          </a:prstGeom>
          <a:solidFill>
            <a:srgbClr val="4D31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26250" y="3158889"/>
            <a:ext cx="759862" cy="757780"/>
          </a:xfrm>
          <a:prstGeom prst="rect">
            <a:avLst/>
          </a:prstGeom>
          <a:noFill/>
          <a:ln>
            <a:noFill/>
          </a:ln>
          <a:effectLst>
            <a:outerShdw blurRad="19050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1" name="Google Shape;251;p5"/>
          <p:cNvSpPr txBox="1"/>
          <p:nvPr/>
        </p:nvSpPr>
        <p:spPr>
          <a:xfrm>
            <a:off x="781299" y="2219136"/>
            <a:ext cx="156626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Amor a Dios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 al prójimo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5"/>
          <p:cNvSpPr/>
          <p:nvPr/>
        </p:nvSpPr>
        <p:spPr>
          <a:xfrm>
            <a:off x="1091548" y="1880576"/>
            <a:ext cx="91884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Caridad</a:t>
            </a: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5"/>
          <p:cNvSpPr/>
          <p:nvPr/>
        </p:nvSpPr>
        <p:spPr>
          <a:xfrm>
            <a:off x="2853828" y="1880576"/>
            <a:ext cx="11721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Integridad</a:t>
            </a: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5"/>
          <p:cNvSpPr txBox="1"/>
          <p:nvPr/>
        </p:nvSpPr>
        <p:spPr>
          <a:xfrm>
            <a:off x="2648862" y="2287526"/>
            <a:ext cx="156626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Coherencia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5"/>
          <p:cNvSpPr/>
          <p:nvPr/>
        </p:nvSpPr>
        <p:spPr>
          <a:xfrm>
            <a:off x="678257" y="3919040"/>
            <a:ext cx="1665841" cy="3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Responsabilidad</a:t>
            </a:r>
            <a:endParaRPr/>
          </a:p>
        </p:txBody>
      </p:sp>
      <p:sp>
        <p:nvSpPr>
          <p:cNvPr id="256" name="Google Shape;256;p5"/>
          <p:cNvSpPr txBox="1"/>
          <p:nvPr/>
        </p:nvSpPr>
        <p:spPr>
          <a:xfrm>
            <a:off x="714579" y="4372927"/>
            <a:ext cx="156626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Cuidar</a:t>
            </a:r>
            <a:endParaRPr sz="1400" b="0" i="0" u="none" strike="noStrike" cap="non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5"/>
          <p:cNvSpPr/>
          <p:nvPr/>
        </p:nvSpPr>
        <p:spPr>
          <a:xfrm>
            <a:off x="2851427" y="3916478"/>
            <a:ext cx="115127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Esperanza</a:t>
            </a:r>
            <a:endParaRPr sz="18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5"/>
          <p:cNvSpPr txBox="1"/>
          <p:nvPr/>
        </p:nvSpPr>
        <p:spPr>
          <a:xfrm>
            <a:off x="2636040" y="4355090"/>
            <a:ext cx="156626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Vida Eterna</a:t>
            </a: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" name="Google Shape;259;p5"/>
          <p:cNvCxnSpPr>
            <a:stCxn id="243" idx="1"/>
            <a:endCxn id="243" idx="3"/>
          </p:cNvCxnSpPr>
          <p:nvPr/>
        </p:nvCxnSpPr>
        <p:spPr>
          <a:xfrm>
            <a:off x="781299" y="2222275"/>
            <a:ext cx="15846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0" name="Google Shape;260;p5"/>
          <p:cNvCxnSpPr/>
          <p:nvPr/>
        </p:nvCxnSpPr>
        <p:spPr>
          <a:xfrm>
            <a:off x="2617831" y="2222275"/>
            <a:ext cx="1584473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1" name="Google Shape;261;p5"/>
          <p:cNvCxnSpPr/>
          <p:nvPr/>
        </p:nvCxnSpPr>
        <p:spPr>
          <a:xfrm>
            <a:off x="2617831" y="4279577"/>
            <a:ext cx="1584473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2" name="Google Shape;262;p5"/>
          <p:cNvCxnSpPr/>
          <p:nvPr/>
        </p:nvCxnSpPr>
        <p:spPr>
          <a:xfrm>
            <a:off x="714579" y="4279577"/>
            <a:ext cx="1584473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3" name="Google Shape;263;p5"/>
          <p:cNvSpPr txBox="1"/>
          <p:nvPr/>
        </p:nvSpPr>
        <p:spPr>
          <a:xfrm>
            <a:off x="5240374" y="4077683"/>
            <a:ext cx="1580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Isabel Martínez</a:t>
            </a: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 San Carlos</a:t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5"/>
          <p:cNvSpPr txBox="1"/>
          <p:nvPr/>
        </p:nvSpPr>
        <p:spPr>
          <a:xfrm>
            <a:off x="5075356" y="2579050"/>
            <a:ext cx="109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José Carreño</a:t>
            </a: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 Juan Pablo I</a:t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2370" y="314"/>
            <a:ext cx="1175672" cy="5188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72339" y="314"/>
            <a:ext cx="1175672" cy="51882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4735" y="3178803"/>
            <a:ext cx="502503" cy="5025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2" name="Google Shape;272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78472" y="2441472"/>
            <a:ext cx="502504" cy="5018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grpSp>
        <p:nvGrpSpPr>
          <p:cNvPr id="273" name="Google Shape;273;p3"/>
          <p:cNvGrpSpPr/>
          <p:nvPr/>
        </p:nvGrpSpPr>
        <p:grpSpPr>
          <a:xfrm>
            <a:off x="3315826" y="532472"/>
            <a:ext cx="2444663" cy="501859"/>
            <a:chOff x="6383789" y="-237840"/>
            <a:chExt cx="4847117" cy="995053"/>
          </a:xfrm>
        </p:grpSpPr>
        <p:sp>
          <p:nvSpPr>
            <p:cNvPr id="274" name="Google Shape;274;p3"/>
            <p:cNvSpPr/>
            <p:nvPr/>
          </p:nvSpPr>
          <p:spPr>
            <a:xfrm>
              <a:off x="7451366" y="-80930"/>
              <a:ext cx="3779540" cy="701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22825" rIns="45675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Capellán General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Pbro. </a:t>
              </a:r>
              <a:r>
                <a:rPr lang="en-US"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Carlos Irarrázaval E.</a:t>
              </a:r>
              <a:endParaRPr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5" name="Google Shape;275;p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383789" y="-237840"/>
              <a:ext cx="996329" cy="99505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76" name="Google Shape;276;p3"/>
          <p:cNvGrpSpPr/>
          <p:nvPr/>
        </p:nvGrpSpPr>
        <p:grpSpPr>
          <a:xfrm>
            <a:off x="3439729" y="1161232"/>
            <a:ext cx="2599885" cy="501859"/>
            <a:chOff x="7378562" y="4172988"/>
            <a:chExt cx="5154880" cy="995053"/>
          </a:xfrm>
        </p:grpSpPr>
        <p:sp>
          <p:nvSpPr>
            <p:cNvPr id="277" name="Google Shape;277;p3"/>
            <p:cNvSpPr/>
            <p:nvPr/>
          </p:nvSpPr>
          <p:spPr>
            <a:xfrm>
              <a:off x="8476560" y="4304336"/>
              <a:ext cx="4056882" cy="7016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22825" rIns="45675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Presidente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Francisco Javier Allende D.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78" name="Google Shape;278;p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378562" y="4172988"/>
              <a:ext cx="996329" cy="99505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79" name="Google Shape;279;p3"/>
          <p:cNvGrpSpPr/>
          <p:nvPr/>
        </p:nvGrpSpPr>
        <p:grpSpPr>
          <a:xfrm>
            <a:off x="3464649" y="1804746"/>
            <a:ext cx="2301764" cy="502503"/>
            <a:chOff x="6806256" y="4705576"/>
            <a:chExt cx="4563787" cy="996329"/>
          </a:xfrm>
        </p:grpSpPr>
        <p:pic>
          <p:nvPicPr>
            <p:cNvPr id="280" name="Google Shape;280;p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806256" y="4705576"/>
              <a:ext cx="996329" cy="99632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1" name="Google Shape;281;p3"/>
            <p:cNvSpPr/>
            <p:nvPr/>
          </p:nvSpPr>
          <p:spPr>
            <a:xfrm>
              <a:off x="7926229" y="4836373"/>
              <a:ext cx="3443814" cy="701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22825" rIns="45675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Gustavo Alcalde L.</a:t>
              </a:r>
              <a:endParaRPr sz="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(Vicepresidente)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2" name="Google Shape;282;p3"/>
          <p:cNvSpPr/>
          <p:nvPr/>
        </p:nvSpPr>
        <p:spPr>
          <a:xfrm>
            <a:off x="3216800" y="267391"/>
            <a:ext cx="102554" cy="102554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675" tIns="22825" rIns="45675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"/>
          <p:cNvSpPr txBox="1"/>
          <p:nvPr/>
        </p:nvSpPr>
        <p:spPr>
          <a:xfrm>
            <a:off x="3376290" y="239191"/>
            <a:ext cx="843084" cy="2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22825" rIns="45675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DIRECTORIO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4" name="Google Shape;284;p3"/>
          <p:cNvGrpSpPr/>
          <p:nvPr/>
        </p:nvGrpSpPr>
        <p:grpSpPr>
          <a:xfrm>
            <a:off x="3199508" y="3079236"/>
            <a:ext cx="2261735" cy="502503"/>
            <a:chOff x="6112010" y="7311333"/>
            <a:chExt cx="4484419" cy="996329"/>
          </a:xfrm>
        </p:grpSpPr>
        <p:pic>
          <p:nvPicPr>
            <p:cNvPr id="285" name="Google Shape;285;p3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6112010" y="7311333"/>
              <a:ext cx="996329" cy="99632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6" name="Google Shape;286;p3"/>
            <p:cNvSpPr/>
            <p:nvPr/>
          </p:nvSpPr>
          <p:spPr>
            <a:xfrm>
              <a:off x="7215522" y="7683823"/>
              <a:ext cx="3380907" cy="396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22825" rIns="45675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Sra. Carolina Dell´Oro C</a:t>
              </a:r>
              <a:r>
                <a:rPr lang="en-US" sz="9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3"/>
          <p:cNvGrpSpPr/>
          <p:nvPr/>
        </p:nvGrpSpPr>
        <p:grpSpPr>
          <a:xfrm>
            <a:off x="2941381" y="3681306"/>
            <a:ext cx="2176263" cy="502503"/>
            <a:chOff x="5181532" y="8739056"/>
            <a:chExt cx="4314950" cy="996330"/>
          </a:xfrm>
        </p:grpSpPr>
        <p:pic>
          <p:nvPicPr>
            <p:cNvPr id="288" name="Google Shape;288;p3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5181532" y="8739056"/>
              <a:ext cx="996330" cy="99633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89" name="Google Shape;289;p3"/>
            <p:cNvSpPr/>
            <p:nvPr/>
          </p:nvSpPr>
          <p:spPr>
            <a:xfrm>
              <a:off x="6279237" y="9051735"/>
              <a:ext cx="3217245" cy="396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22825" rIns="45675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Fernando Larraín C</a:t>
              </a:r>
              <a:r>
                <a:rPr lang="en-US" sz="9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" name="Google Shape;290;p3"/>
          <p:cNvGrpSpPr/>
          <p:nvPr/>
        </p:nvGrpSpPr>
        <p:grpSpPr>
          <a:xfrm>
            <a:off x="2650657" y="4300165"/>
            <a:ext cx="2102282" cy="502503"/>
            <a:chOff x="4836396" y="9917655"/>
            <a:chExt cx="4168267" cy="996330"/>
          </a:xfrm>
        </p:grpSpPr>
        <p:pic>
          <p:nvPicPr>
            <p:cNvPr id="291" name="Google Shape;291;p3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836396" y="9917655"/>
              <a:ext cx="995055" cy="99633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92" name="Google Shape;292;p3"/>
            <p:cNvSpPr/>
            <p:nvPr/>
          </p:nvSpPr>
          <p:spPr>
            <a:xfrm>
              <a:off x="5966997" y="10243658"/>
              <a:ext cx="3037666" cy="396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22825" rIns="45675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Rafael Vergara A</a:t>
              </a:r>
              <a:r>
                <a:rPr lang="en-US" sz="9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3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3" name="Google Shape;293;p3"/>
          <p:cNvSpPr/>
          <p:nvPr/>
        </p:nvSpPr>
        <p:spPr>
          <a:xfrm>
            <a:off x="6633326" y="1947863"/>
            <a:ext cx="102554" cy="102554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675" tIns="22825" rIns="45675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"/>
          <p:cNvSpPr txBox="1"/>
          <p:nvPr/>
        </p:nvSpPr>
        <p:spPr>
          <a:xfrm>
            <a:off x="6848662" y="1834506"/>
            <a:ext cx="2264754" cy="35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22825" rIns="45675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ASESORES / </a:t>
            </a: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DIRECTORES SUBROGANTES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3"/>
          <p:cNvSpPr/>
          <p:nvPr/>
        </p:nvSpPr>
        <p:spPr>
          <a:xfrm>
            <a:off x="6688042" y="3330057"/>
            <a:ext cx="1711851" cy="2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22825" rIns="45675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Sr. Alberto Domínguez C.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"/>
          <p:cNvSpPr/>
          <p:nvPr/>
        </p:nvSpPr>
        <p:spPr>
          <a:xfrm>
            <a:off x="3942232" y="2548019"/>
            <a:ext cx="1775545" cy="35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22825" rIns="45675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Sr. Andrés Irarrázabal U.</a:t>
            </a: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(Secretario)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258623" y="2509055"/>
            <a:ext cx="502503" cy="50250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98" name="Google Shape;298;p3"/>
          <p:cNvSpPr/>
          <p:nvPr/>
        </p:nvSpPr>
        <p:spPr>
          <a:xfrm>
            <a:off x="6811915" y="2692401"/>
            <a:ext cx="1726349" cy="2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22825" rIns="45675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22222"/>
                </a:solidFill>
                <a:latin typeface="Calibri"/>
                <a:ea typeface="Calibri"/>
                <a:cs typeface="Calibri"/>
                <a:sym typeface="Calibri"/>
              </a:rPr>
              <a:t>Sra. Carolina Pérez-Iñigo G.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"/>
          <p:cNvSpPr txBox="1"/>
          <p:nvPr/>
        </p:nvSpPr>
        <p:spPr>
          <a:xfrm>
            <a:off x="479511" y="356383"/>
            <a:ext cx="2888802" cy="1176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 Organización</a:t>
            </a:r>
            <a:endParaRPr sz="35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"/>
          <p:cNvSpPr txBox="1"/>
          <p:nvPr/>
        </p:nvSpPr>
        <p:spPr>
          <a:xfrm>
            <a:off x="540947" y="1533394"/>
            <a:ext cx="2135070" cy="39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DIRECTORIO</a:t>
            </a: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3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" name="Google Shape;302;p3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052201" y="4551417"/>
            <a:ext cx="3091006" cy="591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2201" y="4551417"/>
            <a:ext cx="3091006" cy="5916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8" name="Google Shape;308;p6"/>
          <p:cNvGrpSpPr/>
          <p:nvPr/>
        </p:nvGrpSpPr>
        <p:grpSpPr>
          <a:xfrm>
            <a:off x="2585339" y="30078"/>
            <a:ext cx="3496632" cy="5164663"/>
            <a:chOff x="3487101" y="0"/>
            <a:chExt cx="4643072" cy="6858000"/>
          </a:xfrm>
        </p:grpSpPr>
        <p:pic>
          <p:nvPicPr>
            <p:cNvPr id="309" name="Google Shape;309;p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487101" y="0"/>
              <a:ext cx="155403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6"/>
            <p:cNvSpPr/>
            <p:nvPr/>
          </p:nvSpPr>
          <p:spPr>
            <a:xfrm>
              <a:off x="5307229" y="1382040"/>
              <a:ext cx="2130710" cy="4699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Gerente General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Edgardo Fuenzalida R. 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4634008" y="899552"/>
              <a:ext cx="135558" cy="135558"/>
            </a:xfrm>
            <a:prstGeom prst="ellipse">
              <a:avLst/>
            </a:prstGeom>
            <a:solidFill>
              <a:srgbClr val="AB0A3F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12" name="Google Shape;312;p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60466" y="1308196"/>
              <a:ext cx="664220" cy="6642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  <p:grpSp>
          <p:nvGrpSpPr>
            <p:cNvPr id="313" name="Google Shape;313;p6"/>
            <p:cNvGrpSpPr/>
            <p:nvPr/>
          </p:nvGrpSpPr>
          <p:grpSpPr>
            <a:xfrm>
              <a:off x="4634008" y="2212529"/>
              <a:ext cx="3496165" cy="664220"/>
              <a:chOff x="4651194" y="2321176"/>
              <a:chExt cx="3496165" cy="664220"/>
            </a:xfrm>
          </p:grpSpPr>
          <p:sp>
            <p:nvSpPr>
              <p:cNvPr id="314" name="Google Shape;314;p6"/>
              <p:cNvSpPr/>
              <p:nvPr/>
            </p:nvSpPr>
            <p:spPr>
              <a:xfrm>
                <a:off x="5379959" y="2408639"/>
                <a:ext cx="2767400" cy="4699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22825" rIns="45700" bIns="228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Dirección de Gestión de Hogares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Sr. Max Donoso F.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5" name="Google Shape;315;p6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4651194" y="2321176"/>
                <a:ext cx="664220" cy="664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grpSp>
          <p:nvGrpSpPr>
            <p:cNvPr id="316" name="Google Shape;316;p6"/>
            <p:cNvGrpSpPr/>
            <p:nvPr/>
          </p:nvGrpSpPr>
          <p:grpSpPr>
            <a:xfrm>
              <a:off x="4560466" y="3100392"/>
              <a:ext cx="2817674" cy="664220"/>
              <a:chOff x="4507661" y="3458042"/>
              <a:chExt cx="2817674" cy="664220"/>
            </a:xfrm>
          </p:grpSpPr>
          <p:sp>
            <p:nvSpPr>
              <p:cNvPr id="317" name="Google Shape;317;p6"/>
              <p:cNvSpPr/>
              <p:nvPr/>
            </p:nvSpPr>
            <p:spPr>
              <a:xfrm>
                <a:off x="5267696" y="3568094"/>
                <a:ext cx="2057639" cy="4699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22825" rIns="45700" bIns="228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Dirección de Misión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Sr. Juan Carlos Silva A.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18" name="Google Shape;318;p6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4507661" y="3458042"/>
                <a:ext cx="664220" cy="664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grpSp>
          <p:nvGrpSpPr>
            <p:cNvPr id="319" name="Google Shape;319;p6"/>
            <p:cNvGrpSpPr/>
            <p:nvPr/>
          </p:nvGrpSpPr>
          <p:grpSpPr>
            <a:xfrm>
              <a:off x="4337237" y="3949369"/>
              <a:ext cx="2807995" cy="664220"/>
              <a:chOff x="4278398" y="4236188"/>
              <a:chExt cx="2807995" cy="664220"/>
            </a:xfrm>
          </p:grpSpPr>
          <p:sp>
            <p:nvSpPr>
              <p:cNvPr id="320" name="Google Shape;320;p6"/>
              <p:cNvSpPr/>
              <p:nvPr/>
            </p:nvSpPr>
            <p:spPr>
              <a:xfrm>
                <a:off x="5039854" y="4385674"/>
                <a:ext cx="2046539" cy="4699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22825" rIns="45700" bIns="228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Dirección de Personas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Sr. Gregorio Airola G.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1" name="Google Shape;321;p6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4278398" y="4236188"/>
                <a:ext cx="664220" cy="664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grpSp>
          <p:nvGrpSpPr>
            <p:cNvPr id="322" name="Google Shape;322;p6"/>
            <p:cNvGrpSpPr/>
            <p:nvPr/>
          </p:nvGrpSpPr>
          <p:grpSpPr>
            <a:xfrm>
              <a:off x="3978103" y="4762278"/>
              <a:ext cx="3253686" cy="664220"/>
              <a:chOff x="3946288" y="4993860"/>
              <a:chExt cx="3253686" cy="664220"/>
            </a:xfrm>
          </p:grpSpPr>
          <p:sp>
            <p:nvSpPr>
              <p:cNvPr id="323" name="Google Shape;323;p6"/>
              <p:cNvSpPr/>
              <p:nvPr/>
            </p:nvSpPr>
            <p:spPr>
              <a:xfrm>
                <a:off x="4737752" y="5149993"/>
                <a:ext cx="2462222" cy="4699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22825" rIns="45700" bIns="228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Dirección de Desarrollo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Sra. Tatiana Viveros A.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4" name="Google Shape;324;p6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3946288" y="4993860"/>
                <a:ext cx="664220" cy="664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grpSp>
          <p:nvGrpSpPr>
            <p:cNvPr id="325" name="Google Shape;325;p6"/>
            <p:cNvGrpSpPr/>
            <p:nvPr/>
          </p:nvGrpSpPr>
          <p:grpSpPr>
            <a:xfrm>
              <a:off x="3703236" y="5611255"/>
              <a:ext cx="3900797" cy="664220"/>
              <a:chOff x="3585376" y="5756455"/>
              <a:chExt cx="3900797" cy="664220"/>
            </a:xfrm>
          </p:grpSpPr>
          <p:sp>
            <p:nvSpPr>
              <p:cNvPr id="326" name="Google Shape;326;p6"/>
              <p:cNvSpPr/>
              <p:nvPr/>
            </p:nvSpPr>
            <p:spPr>
              <a:xfrm>
                <a:off x="4361894" y="5873222"/>
                <a:ext cx="3124279" cy="4699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45700" tIns="22825" rIns="45700" bIns="228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Dirección de Administración y Finanzas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 i="0" u="none" strike="noStrike" cap="none">
                    <a:solidFill>
                      <a:srgbClr val="22222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Sra. Pamela Crocco B.</a:t>
                </a:r>
                <a:endParaRPr sz="10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27" name="Google Shape;327;p6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3585376" y="5756455"/>
                <a:ext cx="664220" cy="66422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srgbClr val="000000">
                    <a:alpha val="40000"/>
                  </a:srgbClr>
                </a:outerShdw>
              </a:effectLst>
            </p:spPr>
          </p:pic>
        </p:grpSp>
        <p:sp>
          <p:nvSpPr>
            <p:cNvPr id="328" name="Google Shape;328;p6"/>
            <p:cNvSpPr txBox="1"/>
            <p:nvPr/>
          </p:nvSpPr>
          <p:spPr>
            <a:xfrm>
              <a:off x="4873815" y="823589"/>
              <a:ext cx="1545617" cy="2656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ADMINISTRACIÓN</a:t>
              </a:r>
              <a:endPara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9" name="Google Shape;329;p6"/>
          <p:cNvSpPr txBox="1"/>
          <p:nvPr/>
        </p:nvSpPr>
        <p:spPr>
          <a:xfrm>
            <a:off x="479511" y="345929"/>
            <a:ext cx="2888802" cy="1176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 Organización</a:t>
            </a:r>
            <a:endParaRPr sz="35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6"/>
          <p:cNvSpPr txBox="1"/>
          <p:nvPr/>
        </p:nvSpPr>
        <p:spPr>
          <a:xfrm>
            <a:off x="540946" y="1522940"/>
            <a:ext cx="2402616" cy="39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ADMINISTRACIÓN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27121" y="50"/>
            <a:ext cx="1165499" cy="51433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2" name="Google Shape;332;p6"/>
          <p:cNvGrpSpPr/>
          <p:nvPr/>
        </p:nvGrpSpPr>
        <p:grpSpPr>
          <a:xfrm>
            <a:off x="6561247" y="987168"/>
            <a:ext cx="2601915" cy="497507"/>
            <a:chOff x="8527699" y="1885191"/>
            <a:chExt cx="3469359" cy="663369"/>
          </a:xfrm>
        </p:grpSpPr>
        <p:sp>
          <p:nvSpPr>
            <p:cNvPr id="333" name="Google Shape;333;p6"/>
            <p:cNvSpPr/>
            <p:nvPr/>
          </p:nvSpPr>
          <p:spPr>
            <a:xfrm>
              <a:off x="9282057" y="1983632"/>
              <a:ext cx="2715001" cy="5231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Fiscalía</a:t>
              </a:r>
              <a:endParaRPr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Sra. María Claudia Ripoll G.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4" name="Google Shape;334;p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527699" y="1885191"/>
              <a:ext cx="664220" cy="66336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335" name="Google Shape;335;p6"/>
          <p:cNvGrpSpPr/>
          <p:nvPr/>
        </p:nvGrpSpPr>
        <p:grpSpPr>
          <a:xfrm>
            <a:off x="6637166" y="1614800"/>
            <a:ext cx="2368148" cy="498145"/>
            <a:chOff x="8550859" y="2702397"/>
            <a:chExt cx="3157659" cy="664220"/>
          </a:xfrm>
        </p:grpSpPr>
        <p:sp>
          <p:nvSpPr>
            <p:cNvPr id="336" name="Google Shape;336;p6"/>
            <p:cNvSpPr/>
            <p:nvPr/>
          </p:nvSpPr>
          <p:spPr>
            <a:xfrm>
              <a:off x="9293823" y="2818527"/>
              <a:ext cx="2414695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Auditoría Interna</a:t>
              </a:r>
              <a:endParaRPr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Jaime Bawlitza V.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7" name="Google Shape;337;p6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8550859" y="2702397"/>
              <a:ext cx="664220" cy="66422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339" name="Google Shape;339;p6"/>
          <p:cNvGrpSpPr/>
          <p:nvPr/>
        </p:nvGrpSpPr>
        <p:grpSpPr>
          <a:xfrm>
            <a:off x="6395322" y="2847436"/>
            <a:ext cx="1950081" cy="496333"/>
            <a:chOff x="8102259" y="4345978"/>
            <a:chExt cx="2600213" cy="661804"/>
          </a:xfrm>
        </p:grpSpPr>
        <p:sp>
          <p:nvSpPr>
            <p:cNvPr id="340" name="Google Shape;340;p6"/>
            <p:cNvSpPr/>
            <p:nvPr/>
          </p:nvSpPr>
          <p:spPr>
            <a:xfrm>
              <a:off x="8845073" y="4405038"/>
              <a:ext cx="1857399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Planificación Estratégica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y Control de Gestión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Sr. Jesús Vivas R.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1" name="Google Shape;341;p6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8102259" y="4345978"/>
              <a:ext cx="660956" cy="66180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  <p:grpSp>
        <p:nvGrpSpPr>
          <p:cNvPr id="2" name="Grupo 1"/>
          <p:cNvGrpSpPr/>
          <p:nvPr/>
        </p:nvGrpSpPr>
        <p:grpSpPr>
          <a:xfrm>
            <a:off x="6561104" y="2223820"/>
            <a:ext cx="2546626" cy="530895"/>
            <a:chOff x="6529574" y="2214812"/>
            <a:chExt cx="2546626" cy="530895"/>
          </a:xfrm>
        </p:grpSpPr>
        <p:sp>
          <p:nvSpPr>
            <p:cNvPr id="338" name="Google Shape;338;p6"/>
            <p:cNvSpPr/>
            <p:nvPr/>
          </p:nvSpPr>
          <p:spPr>
            <a:xfrm>
              <a:off x="7115890" y="2320034"/>
              <a:ext cx="1960310" cy="392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Comunicaciones Corporativas</a:t>
              </a:r>
              <a:endParaRPr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Sra. Marcela Bravo B.</a:t>
              </a:r>
              <a:endParaRPr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2" name="Google Shape;342;p6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529574" y="2214812"/>
              <a:ext cx="530895" cy="530895"/>
            </a:xfrm>
            <a:prstGeom prst="rect">
              <a:avLst/>
            </a:prstGeom>
            <a:noFill/>
            <a:ln>
              <a:noFill/>
            </a:ln>
            <a:effectLst>
              <a:outerShdw blurRad="28575" dist="38100" dir="1260000" algn="bl" rotWithShape="0">
                <a:srgbClr val="000000">
                  <a:alpha val="38823"/>
                </a:srgbClr>
              </a:outerShdw>
            </a:effectLst>
          </p:spPr>
        </p:pic>
      </p:grpSp>
      <p:sp>
        <p:nvSpPr>
          <p:cNvPr id="343" name="Google Shape;343;p6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" name="Google Shape;339;p6"/>
          <p:cNvGrpSpPr/>
          <p:nvPr/>
        </p:nvGrpSpPr>
        <p:grpSpPr>
          <a:xfrm>
            <a:off x="6007452" y="3912192"/>
            <a:ext cx="1915847" cy="495062"/>
            <a:chOff x="8102259" y="4346825"/>
            <a:chExt cx="2554566" cy="660109"/>
          </a:xfrm>
        </p:grpSpPr>
        <p:sp>
          <p:nvSpPr>
            <p:cNvPr id="41" name="Google Shape;340;p6"/>
            <p:cNvSpPr/>
            <p:nvPr/>
          </p:nvSpPr>
          <p:spPr>
            <a:xfrm>
              <a:off x="8845073" y="4405038"/>
              <a:ext cx="1811752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MX" sz="1000" b="1" i="0" u="none" strike="noStrike" cap="none" dirty="0" smtClean="0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Directora Ejecutiva Centro de Extensión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 i="0" u="none" strike="noStrike" cap="none" dirty="0" smtClean="0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Sra. </a:t>
              </a:r>
              <a:r>
                <a:rPr lang="en-US" sz="1000" b="1" i="0" u="none" strike="noStrike" cap="none" dirty="0" err="1" smtClean="0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Mónica</a:t>
              </a:r>
              <a:r>
                <a:rPr lang="en-US" sz="1000" b="1" i="0" u="none" strike="noStrike" cap="none" dirty="0" smtClean="0">
                  <a:solidFill>
                    <a:srgbClr val="222222"/>
                  </a:solidFill>
                  <a:latin typeface="Calibri"/>
                  <a:ea typeface="Calibri"/>
                  <a:cs typeface="Calibri"/>
                  <a:sym typeface="Calibri"/>
                </a:rPr>
                <a:t> Poblete V.</a:t>
              </a:r>
              <a:endParaRPr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2" name="Google Shape;341;p6"/>
            <p:cNvPicPr preferRelativeResize="0"/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2259" y="4346825"/>
              <a:ext cx="660956" cy="66010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3522a828317_0_0"/>
          <p:cNvSpPr/>
          <p:nvPr/>
        </p:nvSpPr>
        <p:spPr>
          <a:xfrm>
            <a:off x="5843528" y="687148"/>
            <a:ext cx="3831535" cy="3831535"/>
          </a:xfrm>
          <a:prstGeom prst="donut">
            <a:avLst>
              <a:gd name="adj" fmla="val 14734"/>
            </a:avLst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8" name="Google Shape;638;g3522a828317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83701" y="815380"/>
            <a:ext cx="3054889" cy="4328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g3522a828317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9676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g3522a828317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2309" y="4475412"/>
            <a:ext cx="1471305" cy="356943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g3522a828317_0_0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3" name="Google Shape;643;g3522a828317_0_0"/>
          <p:cNvSpPr/>
          <p:nvPr/>
        </p:nvSpPr>
        <p:spPr>
          <a:xfrm>
            <a:off x="323630" y="1434057"/>
            <a:ext cx="5182094" cy="2763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Comités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Asesores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Económico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Comunicaciones</a:t>
            </a: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Proyectos</a:t>
            </a: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Centro de </a:t>
            </a:r>
            <a:r>
              <a:rPr lang="en-US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Extensión</a:t>
            </a: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Profesionales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 bono).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Estados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Financieros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auditados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Humphreys.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Modelo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de</a:t>
            </a:r>
            <a:r>
              <a:rPr lang="en-US" b="0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Medición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Impacto</a:t>
            </a:r>
            <a:r>
              <a:rPr lang="en-US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Mapa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Riesgos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Críticos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preparado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Deloitte. </a:t>
            </a:r>
            <a:endParaRPr b="0" i="0" u="none" strike="noStrike" cap="none" dirty="0">
              <a:solidFill>
                <a:srgbClr val="000000"/>
              </a:solidFill>
              <a:sym typeface="Arial"/>
            </a:endParaRPr>
          </a:p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de control de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gestión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acreditado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bajo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norma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ISO 9001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lang="en-US" b="0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</a:pPr>
            <a:r>
              <a:rPr lang="en-US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n-US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procesos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contabilidad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finanzas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Modelo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Prevención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Delitos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el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apoyo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HD Group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0" indent="-84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0000" marR="0" lvl="0" indent="-180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</a:pP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Estados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Financieros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encuentran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disponibles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 </a:t>
            </a:r>
            <a:r>
              <a:rPr lang="en-US" sz="18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www.fundacionlasrosas.cl</a:t>
            </a:r>
            <a:endParaRPr sz="1800" b="0" i="0" u="none" strike="noStrike" cap="none" dirty="0">
              <a:solidFill>
                <a:srgbClr val="CD1F69"/>
              </a:solidFill>
              <a:sym typeface="Arial"/>
            </a:endParaRPr>
          </a:p>
        </p:txBody>
      </p:sp>
      <p:pic>
        <p:nvPicPr>
          <p:cNvPr id="644" name="Google Shape;644;g3522a828317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8605" y="4083601"/>
            <a:ext cx="824399" cy="77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5" name="Google Shape;645;g3522a828317_0_0"/>
          <p:cNvPicPr preferRelativeResize="0"/>
          <p:nvPr/>
        </p:nvPicPr>
        <p:blipFill rotWithShape="1">
          <a:blip r:embed="rId7">
            <a:alphaModFix/>
          </a:blip>
          <a:srcRect r="69639"/>
          <a:stretch/>
        </p:blipFill>
        <p:spPr>
          <a:xfrm>
            <a:off x="1295910" y="4188183"/>
            <a:ext cx="921351" cy="687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g3522a828317_0_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00117" y="4553071"/>
            <a:ext cx="880838" cy="16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g3522a828317_0_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17749" y="4325686"/>
            <a:ext cx="547320" cy="547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g3522a828317_0_0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657096" y="4298292"/>
            <a:ext cx="673980" cy="673980"/>
          </a:xfrm>
          <a:prstGeom prst="rect">
            <a:avLst/>
          </a:prstGeom>
          <a:noFill/>
          <a:ln>
            <a:noFill/>
          </a:ln>
        </p:spPr>
      </p:pic>
      <p:sp>
        <p:nvSpPr>
          <p:cNvPr id="649" name="Google Shape;649;g3522a828317_0_0"/>
          <p:cNvSpPr txBox="1"/>
          <p:nvPr/>
        </p:nvSpPr>
        <p:spPr>
          <a:xfrm>
            <a:off x="4539525" y="3818875"/>
            <a:ext cx="18282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Raquel Cárdenas </a:t>
            </a:r>
            <a:endParaRPr sz="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8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Señora</a:t>
            </a:r>
            <a:r>
              <a:rPr lang="en-US" sz="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Las Rosas</a:t>
            </a:r>
            <a:endParaRPr sz="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95;g3ce5228225b_0_80"/>
          <p:cNvSpPr txBox="1"/>
          <p:nvPr/>
        </p:nvSpPr>
        <p:spPr>
          <a:xfrm>
            <a:off x="502351" y="181098"/>
            <a:ext cx="4665568" cy="101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spAutoFit/>
          </a:bodyPr>
          <a:lstStyle/>
          <a:p>
            <a:pPr defTabSz="914217">
              <a:buClr>
                <a:srgbClr val="000000"/>
              </a:buClr>
              <a:buSzPts val="6000"/>
            </a:pPr>
            <a:r>
              <a:rPr lang="en-US" sz="3600" b="1" kern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36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Organización</a:t>
            </a:r>
            <a:endParaRPr lang="en-US" sz="3600" b="1" kern="0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914217">
              <a:buClr>
                <a:srgbClr val="000000"/>
              </a:buClr>
              <a:buSzPts val="6000"/>
            </a:pPr>
            <a:r>
              <a:rPr lang="en-US" sz="2400" b="1" kern="0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VOLUNTARIADO PROFESIONAL</a:t>
            </a:r>
            <a:endParaRPr sz="2400" kern="0" dirty="0">
              <a:solidFill>
                <a:srgbClr val="000000"/>
              </a:solidFill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9"/>
          <p:cNvSpPr txBox="1"/>
          <p:nvPr/>
        </p:nvSpPr>
        <p:spPr>
          <a:xfrm>
            <a:off x="509857" y="365948"/>
            <a:ext cx="2557306" cy="60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5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0" name="Google Shape;360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9694" y="315748"/>
            <a:ext cx="491614" cy="508093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9"/>
          <p:cNvSpPr txBox="1"/>
          <p:nvPr/>
        </p:nvSpPr>
        <p:spPr>
          <a:xfrm>
            <a:off x="2780704" y="439021"/>
            <a:ext cx="4252588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 ORGANIZACIÓN REGIONAL</a:t>
            </a:r>
            <a:endParaRPr sz="26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2" name="Google Shape;36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2201" y="4551417"/>
            <a:ext cx="3091006" cy="591638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9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4" name="Google Shape;364;p9"/>
          <p:cNvGrpSpPr/>
          <p:nvPr/>
        </p:nvGrpSpPr>
        <p:grpSpPr>
          <a:xfrm>
            <a:off x="587817" y="1062653"/>
            <a:ext cx="2722880" cy="1813412"/>
            <a:chOff x="551692" y="2613439"/>
            <a:chExt cx="5446706" cy="3627453"/>
          </a:xfrm>
        </p:grpSpPr>
        <p:sp>
          <p:nvSpPr>
            <p:cNvPr id="365" name="Google Shape;365;p9"/>
            <p:cNvSpPr/>
            <p:nvPr/>
          </p:nvSpPr>
          <p:spPr>
            <a:xfrm>
              <a:off x="551692" y="2613439"/>
              <a:ext cx="5446706" cy="3627453"/>
            </a:xfrm>
            <a:prstGeom prst="rect">
              <a:avLst/>
            </a:prstGeom>
            <a:solidFill>
              <a:schemeClr val="lt1">
                <a:alpha val="5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9"/>
            <p:cNvSpPr txBox="1"/>
            <p:nvPr/>
          </p:nvSpPr>
          <p:spPr>
            <a:xfrm>
              <a:off x="3101263" y="3250780"/>
              <a:ext cx="2806195" cy="17853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CONSEJO REGIONAL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Marcos Carrasco </a:t>
              </a:r>
              <a:r>
                <a:rPr lang="en-US" sz="9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   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9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Presidente</a:t>
              </a:r>
              <a:r>
                <a:rPr lang="en-US" sz="9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Marcela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Bosker</a:t>
              </a:r>
              <a:endParaRPr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Maureen Gallardo</a:t>
              </a:r>
              <a:endParaRPr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Paola Arce</a:t>
              </a:r>
              <a:endParaRPr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9"/>
            <p:cNvSpPr txBox="1"/>
            <p:nvPr/>
          </p:nvSpPr>
          <p:spPr>
            <a:xfrm>
              <a:off x="551692" y="2613439"/>
              <a:ext cx="5429567" cy="461688"/>
            </a:xfrm>
            <a:prstGeom prst="rect">
              <a:avLst/>
            </a:prstGeom>
            <a:solidFill>
              <a:srgbClr val="AB0A3F"/>
            </a:solidFill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REGIÓN DE COQUIMBO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9"/>
            <p:cNvSpPr txBox="1"/>
            <p:nvPr/>
          </p:nvSpPr>
          <p:spPr>
            <a:xfrm>
              <a:off x="712428" y="3250780"/>
              <a:ext cx="2228101" cy="646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JEFA REGIONAL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Priscilla González</a:t>
              </a:r>
              <a:endParaRPr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9" name="Google Shape;369;p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407319" y="4178390"/>
              <a:ext cx="838316" cy="16575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0" name="Google Shape;370;p9"/>
          <p:cNvSpPr/>
          <p:nvPr/>
        </p:nvSpPr>
        <p:spPr>
          <a:xfrm>
            <a:off x="3679026" y="1080610"/>
            <a:ext cx="2722880" cy="1813412"/>
          </a:xfrm>
          <a:prstGeom prst="rect">
            <a:avLst/>
          </a:pr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9"/>
          <p:cNvSpPr txBox="1"/>
          <p:nvPr/>
        </p:nvSpPr>
        <p:spPr>
          <a:xfrm>
            <a:off x="4694583" y="1399225"/>
            <a:ext cx="1656788" cy="1292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CONSEJO REGIONA</a:t>
            </a:r>
            <a:r>
              <a:rPr lang="en-US" sz="900" b="0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2000" marR="0" lvl="0" indent="-7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Elizabeth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Fese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 (</a:t>
            </a:r>
            <a:r>
              <a:rPr lang="en-US" sz="9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Presidenta</a:t>
            </a: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 marL="72000" indent="-72000">
              <a:buFont typeface="Arial" panose="020B0604020202020204" pitchFamily="34" charset="0"/>
              <a:buChar char="•"/>
            </a:pP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Claudia </a:t>
            </a:r>
            <a:r>
              <a:rPr lang="en-US" sz="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Bloise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endParaRPr sz="9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2000" marR="0" lvl="0" indent="-7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Claudia Costa</a:t>
            </a:r>
          </a:p>
          <a:p>
            <a:pPr marL="72000" marR="0" lvl="0" indent="-7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Matthew 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Taylor</a:t>
            </a:r>
            <a:endParaRPr dirty="0"/>
          </a:p>
          <a:p>
            <a:pPr marL="72000" marR="0" lvl="0" indent="-7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los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Ángeles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la Paz</a:t>
            </a:r>
            <a:endParaRPr dirty="0"/>
          </a:p>
          <a:p>
            <a:pPr marL="72000" marR="0" lvl="0" indent="-7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Soledad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Gatica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2000" marR="0" lvl="0" indent="-72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Rodrigo </a:t>
            </a: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Torres</a:t>
            </a:r>
          </a:p>
        </p:txBody>
      </p:sp>
      <p:sp>
        <p:nvSpPr>
          <p:cNvPr id="372" name="Google Shape;372;p9"/>
          <p:cNvSpPr txBox="1"/>
          <p:nvPr/>
        </p:nvSpPr>
        <p:spPr>
          <a:xfrm>
            <a:off x="3692017" y="1080610"/>
            <a:ext cx="2709889" cy="230804"/>
          </a:xfrm>
          <a:prstGeom prst="rect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REGIÓN DE VALPARAÍSO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9"/>
          <p:cNvSpPr txBox="1"/>
          <p:nvPr/>
        </p:nvSpPr>
        <p:spPr>
          <a:xfrm>
            <a:off x="3771994" y="1399225"/>
            <a:ext cx="978383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JEFA REGIONAL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Claudia Bustos</a:t>
            </a:r>
            <a:endParaRPr sz="9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4" name="Google Shape;374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01566" y="1871540"/>
            <a:ext cx="683695" cy="915593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9"/>
          <p:cNvSpPr/>
          <p:nvPr/>
        </p:nvSpPr>
        <p:spPr>
          <a:xfrm>
            <a:off x="587817" y="3050539"/>
            <a:ext cx="2803562" cy="1813412"/>
          </a:xfrm>
          <a:prstGeom prst="rect">
            <a:avLst/>
          </a:pr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9"/>
          <p:cNvSpPr txBox="1"/>
          <p:nvPr/>
        </p:nvSpPr>
        <p:spPr>
          <a:xfrm>
            <a:off x="587820" y="3050539"/>
            <a:ext cx="2722878" cy="230804"/>
          </a:xfrm>
          <a:prstGeom prst="rect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REGIÓN DEL MAULE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9"/>
          <p:cNvSpPr txBox="1"/>
          <p:nvPr/>
        </p:nvSpPr>
        <p:spPr>
          <a:xfrm>
            <a:off x="1726859" y="3369154"/>
            <a:ext cx="1664522" cy="1292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CONSEJO REGIONAL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Clarisa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Ayala </a:t>
            </a:r>
            <a:endParaRPr dirty="0"/>
          </a:p>
          <a:p>
            <a:pPr marL="8998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Presidenta</a:t>
            </a:r>
            <a:r>
              <a:rPr lang="en-US"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Sergio Barrientos</a:t>
            </a:r>
            <a:endParaRPr dirty="0"/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José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Álvarez</a:t>
            </a:r>
            <a:endParaRPr dirty="0"/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Enrique Sánchez</a:t>
            </a:r>
            <a:endParaRPr dirty="0"/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Yasna Aguirre</a:t>
            </a:r>
            <a:endParaRPr dirty="0"/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Eugenia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Hormazábal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Cristián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Fresno</a:t>
            </a:r>
            <a:endParaRPr dirty="0"/>
          </a:p>
        </p:txBody>
      </p:sp>
      <p:sp>
        <p:nvSpPr>
          <p:cNvPr id="378" name="Google Shape;378;p9"/>
          <p:cNvSpPr txBox="1"/>
          <p:nvPr/>
        </p:nvSpPr>
        <p:spPr>
          <a:xfrm>
            <a:off x="700971" y="3369154"/>
            <a:ext cx="1184040" cy="323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JEFA REGIONAL</a:t>
            </a:r>
            <a:endParaRPr dirty="0"/>
          </a:p>
          <a:p>
            <a:pPr lvl="0"/>
            <a:r>
              <a:rPr lang="es-CL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Nicol Müller</a:t>
            </a: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 </a:t>
            </a:r>
            <a:endParaRPr sz="900" b="1" i="0" u="none" strike="noStrike" cap="none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79" name="Google Shape;379;p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81412" y="3979832"/>
            <a:ext cx="740171" cy="6427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0" name="Google Shape;380;p9"/>
          <p:cNvGrpSpPr/>
          <p:nvPr/>
        </p:nvGrpSpPr>
        <p:grpSpPr>
          <a:xfrm>
            <a:off x="3692017" y="3050538"/>
            <a:ext cx="2813636" cy="1813412"/>
            <a:chOff x="1171452" y="2178801"/>
            <a:chExt cx="5628249" cy="3627453"/>
          </a:xfrm>
        </p:grpSpPr>
        <p:sp>
          <p:nvSpPr>
            <p:cNvPr id="381" name="Google Shape;381;p9"/>
            <p:cNvSpPr/>
            <p:nvPr/>
          </p:nvSpPr>
          <p:spPr>
            <a:xfrm>
              <a:off x="1171452" y="2178801"/>
              <a:ext cx="5446706" cy="3627453"/>
            </a:xfrm>
            <a:prstGeom prst="rect">
              <a:avLst/>
            </a:prstGeom>
            <a:solidFill>
              <a:schemeClr val="lt1">
                <a:alpha val="5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9"/>
            <p:cNvSpPr txBox="1"/>
            <p:nvPr/>
          </p:nvSpPr>
          <p:spPr>
            <a:xfrm>
              <a:off x="1171452" y="2178801"/>
              <a:ext cx="5446705" cy="461688"/>
            </a:xfrm>
            <a:prstGeom prst="rect">
              <a:avLst/>
            </a:prstGeom>
            <a:solidFill>
              <a:srgbClr val="AB0A3F"/>
            </a:solidFill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REGIÓN DEL BIOBÍO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9"/>
            <p:cNvSpPr txBox="1"/>
            <p:nvPr/>
          </p:nvSpPr>
          <p:spPr>
            <a:xfrm>
              <a:off x="3721023" y="2801463"/>
              <a:ext cx="3078678" cy="2585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CONSEJO REGIONAL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Jacob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Ananías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  <a:p>
              <a:pPr marL="89982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9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Presidente</a:t>
              </a:r>
              <a:r>
                <a:rPr lang="en-US" sz="9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Carlos Muñoz 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Félix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Maritano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Felipe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Metzner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Gustavo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Alcázar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Guillermo Mendoza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Angélica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Bravo</a:t>
              </a:r>
              <a:endParaRPr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84" name="Google Shape;384;p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611000" y="3856325"/>
              <a:ext cx="1228048" cy="141924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5" name="Google Shape;385;p9"/>
            <p:cNvSpPr txBox="1"/>
            <p:nvPr/>
          </p:nvSpPr>
          <p:spPr>
            <a:xfrm>
              <a:off x="1318151" y="2801463"/>
              <a:ext cx="2358625" cy="646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 smtClean="0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JEFA REGIONAL</a:t>
              </a:r>
              <a:endParaRPr sz="900" b="0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 err="1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Ángeles</a:t>
              </a:r>
              <a:r>
                <a:rPr lang="en-US" sz="900" b="1" i="0" u="none" strike="noStrike" cap="none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Toro</a:t>
              </a:r>
              <a:endParaRPr sz="9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6" name="Google Shape;386;p9"/>
          <p:cNvCxnSpPr/>
          <p:nvPr/>
        </p:nvCxnSpPr>
        <p:spPr>
          <a:xfrm>
            <a:off x="587817" y="2876065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87" name="Google Shape;387;p9"/>
          <p:cNvCxnSpPr/>
          <p:nvPr/>
        </p:nvCxnSpPr>
        <p:spPr>
          <a:xfrm>
            <a:off x="3692017" y="2876065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88" name="Google Shape;388;p9"/>
          <p:cNvCxnSpPr/>
          <p:nvPr/>
        </p:nvCxnSpPr>
        <p:spPr>
          <a:xfrm>
            <a:off x="587817" y="4921433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89" name="Google Shape;389;p9"/>
          <p:cNvCxnSpPr/>
          <p:nvPr/>
        </p:nvCxnSpPr>
        <p:spPr>
          <a:xfrm>
            <a:off x="3692017" y="4921433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1"/>
          <p:cNvSpPr/>
          <p:nvPr/>
        </p:nvSpPr>
        <p:spPr>
          <a:xfrm>
            <a:off x="3544376" y="1089261"/>
            <a:ext cx="2803562" cy="1794327"/>
          </a:xfrm>
          <a:prstGeom prst="rect">
            <a:avLst/>
          </a:pr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1"/>
          <p:cNvSpPr txBox="1"/>
          <p:nvPr/>
        </p:nvSpPr>
        <p:spPr>
          <a:xfrm>
            <a:off x="509857" y="365948"/>
            <a:ext cx="2557306" cy="60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5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6" name="Google Shape;396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9694" y="315748"/>
            <a:ext cx="491614" cy="50809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11"/>
          <p:cNvSpPr txBox="1"/>
          <p:nvPr/>
        </p:nvSpPr>
        <p:spPr>
          <a:xfrm>
            <a:off x="3544722" y="1089261"/>
            <a:ext cx="2803217" cy="230804"/>
          </a:xfrm>
          <a:prstGeom prst="rect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REGIÓN DE LOS RÍOS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1"/>
          <p:cNvSpPr txBox="1"/>
          <p:nvPr/>
        </p:nvSpPr>
        <p:spPr>
          <a:xfrm>
            <a:off x="4547288" y="1400538"/>
            <a:ext cx="1500196" cy="877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CONSEJO REGIONAL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Angélica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Hildebrandt 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(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Presidenta</a:t>
            </a:r>
            <a:r>
              <a:rPr lang="en-US"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Francisco Mena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Francisco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Wittwer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Valeska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González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1"/>
          <p:cNvSpPr txBox="1"/>
          <p:nvPr/>
        </p:nvSpPr>
        <p:spPr>
          <a:xfrm>
            <a:off x="3632311" y="1400539"/>
            <a:ext cx="868581" cy="461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JEFA REGIONAL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Cristina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Kneer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0" name="Google Shape;400;p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99980" y="2057980"/>
            <a:ext cx="614139" cy="497824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11"/>
          <p:cNvSpPr txBox="1"/>
          <p:nvPr/>
        </p:nvSpPr>
        <p:spPr>
          <a:xfrm>
            <a:off x="2780704" y="439021"/>
            <a:ext cx="4252588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 ORGANIZACIÓN REGIONAL</a:t>
            </a:r>
            <a:endParaRPr sz="26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2" name="Google Shape;402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52201" y="4551417"/>
            <a:ext cx="3091006" cy="591638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11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1"/>
          <p:cNvSpPr/>
          <p:nvPr/>
        </p:nvSpPr>
        <p:spPr>
          <a:xfrm>
            <a:off x="586419" y="1089261"/>
            <a:ext cx="2722880" cy="1813412"/>
          </a:xfrm>
          <a:prstGeom prst="rect">
            <a:avLst/>
          </a:pr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1"/>
          <p:cNvSpPr txBox="1"/>
          <p:nvPr/>
        </p:nvSpPr>
        <p:spPr>
          <a:xfrm>
            <a:off x="586419" y="1089261"/>
            <a:ext cx="2722880" cy="230804"/>
          </a:xfrm>
          <a:prstGeom prst="rect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REGIÓN DE LA ARAUCANÍA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1"/>
          <p:cNvSpPr txBox="1"/>
          <p:nvPr/>
        </p:nvSpPr>
        <p:spPr>
          <a:xfrm>
            <a:off x="1860983" y="1400538"/>
            <a:ext cx="1539000" cy="1431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CONSEJO REGIONAL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Pilar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Álvarez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89982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9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Presidenta</a:t>
            </a:r>
            <a:r>
              <a:rPr lang="en-US"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9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José </a:t>
            </a:r>
            <a:r>
              <a:rPr lang="en-US" sz="9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Antonio Galilea</a:t>
            </a:r>
            <a:endParaRPr dirty="0"/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Carlos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Llancaqueo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Gastón</a:t>
            </a: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Caminondo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Jose Antonio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Taladriz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Emilio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Taladriz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Margarita </a:t>
            </a:r>
            <a:r>
              <a:rPr lang="en-US" sz="9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Bascuñán</a:t>
            </a:r>
            <a:endParaRPr dirty="0"/>
          </a:p>
          <a:p>
            <a:pPr marL="85708" marR="0" lvl="0" indent="-85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Carlos Gutiérrez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7" name="Google Shape;407;p11"/>
          <p:cNvGrpSpPr/>
          <p:nvPr/>
        </p:nvGrpSpPr>
        <p:grpSpPr>
          <a:xfrm>
            <a:off x="586418" y="3062170"/>
            <a:ext cx="2803562" cy="1810015"/>
            <a:chOff x="1142007" y="6154138"/>
            <a:chExt cx="5608098" cy="3620658"/>
          </a:xfrm>
        </p:grpSpPr>
        <p:sp>
          <p:nvSpPr>
            <p:cNvPr id="408" name="Google Shape;408;p11"/>
            <p:cNvSpPr/>
            <p:nvPr/>
          </p:nvSpPr>
          <p:spPr>
            <a:xfrm>
              <a:off x="1142007" y="6154138"/>
              <a:ext cx="5608098" cy="3620658"/>
            </a:xfrm>
            <a:prstGeom prst="rect">
              <a:avLst/>
            </a:prstGeom>
            <a:solidFill>
              <a:schemeClr val="lt1">
                <a:alpha val="5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11"/>
            <p:cNvSpPr txBox="1"/>
            <p:nvPr/>
          </p:nvSpPr>
          <p:spPr>
            <a:xfrm>
              <a:off x="1142011" y="6154138"/>
              <a:ext cx="5446706" cy="461688"/>
            </a:xfrm>
            <a:prstGeom prst="rect">
              <a:avLst/>
            </a:prstGeom>
            <a:solidFill>
              <a:srgbClr val="AB0A3F"/>
            </a:solidFill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 REGIÓN DE LOS LAGOS</a:t>
              </a:r>
              <a:endParaRPr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1"/>
            <p:cNvSpPr txBox="1"/>
            <p:nvPr/>
          </p:nvSpPr>
          <p:spPr>
            <a:xfrm>
              <a:off x="3668938" y="6776800"/>
              <a:ext cx="2757000" cy="2493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CONSEJO REGIONAL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Margoth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Heitzer</a:t>
              </a:r>
              <a:endParaRPr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89982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lang="en-US" sz="9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Presidenta</a:t>
              </a:r>
              <a:r>
                <a:rPr lang="en-US" sz="9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)</a:t>
              </a:r>
              <a:endParaRPr sz="9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Juan Luis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Gálvez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Mauricio Saint Jean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Consuelo Turner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Víctor Bravo</a:t>
              </a:r>
              <a:endParaRPr dirty="0"/>
            </a:p>
            <a:p>
              <a:pPr marL="85708" marR="0" lvl="0" indent="-8570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Char char="•"/>
              </a:pP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Luis Reyes</a:t>
              </a:r>
              <a:endParaRPr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11"/>
            <p:cNvSpPr txBox="1"/>
            <p:nvPr/>
          </p:nvSpPr>
          <p:spPr>
            <a:xfrm>
              <a:off x="1303399" y="6776800"/>
              <a:ext cx="1935542" cy="92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>
                  <a:solidFill>
                    <a:srgbClr val="AB0A3F"/>
                  </a:solidFill>
                  <a:latin typeface="Calibri"/>
                  <a:ea typeface="Calibri"/>
                  <a:cs typeface="Calibri"/>
                  <a:sym typeface="Calibri"/>
                </a:rPr>
                <a:t>JEFA REGIONAL</a:t>
              </a:r>
              <a:endParaRPr sz="9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María</a:t>
              </a:r>
              <a:r>
                <a:rPr lang="en-US" sz="9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Cristina </a:t>
              </a:r>
              <a:r>
                <a:rPr lang="en-US" sz="900" b="1" i="0" u="none" strike="noStrike" cap="none" dirty="0" err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Kneer</a:t>
              </a:r>
              <a:endParaRPr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12" name="Google Shape;412;p1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502792" y="7833951"/>
              <a:ext cx="985447" cy="1825973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13" name="Google Shape;413;p11"/>
          <p:cNvCxnSpPr/>
          <p:nvPr/>
        </p:nvCxnSpPr>
        <p:spPr>
          <a:xfrm>
            <a:off x="586419" y="2903590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414" name="Google Shape;414;p11"/>
          <p:cNvSpPr txBox="1"/>
          <p:nvPr/>
        </p:nvSpPr>
        <p:spPr>
          <a:xfrm>
            <a:off x="669389" y="1400539"/>
            <a:ext cx="868581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JEFA REGIONAL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dirty="0" err="1">
                <a:latin typeface="Calibri"/>
                <a:ea typeface="Calibri"/>
                <a:cs typeface="Calibri"/>
                <a:sym typeface="Calibri"/>
              </a:rPr>
              <a:t>Vannessa</a:t>
            </a:r>
            <a:r>
              <a:rPr lang="en-US" sz="900" b="1" dirty="0">
                <a:latin typeface="Calibri"/>
                <a:ea typeface="Calibri"/>
                <a:cs typeface="Calibri"/>
                <a:sym typeface="Calibri"/>
              </a:rPr>
              <a:t> Rosas</a:t>
            </a:r>
            <a:endParaRPr sz="9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5" name="Google Shape;415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7729" y="2001779"/>
            <a:ext cx="673265" cy="6680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6" name="Google Shape;416;p11"/>
          <p:cNvCxnSpPr/>
          <p:nvPr/>
        </p:nvCxnSpPr>
        <p:spPr>
          <a:xfrm>
            <a:off x="3609084" y="2903590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417" name="Google Shape;417;p11"/>
          <p:cNvCxnSpPr/>
          <p:nvPr/>
        </p:nvCxnSpPr>
        <p:spPr>
          <a:xfrm>
            <a:off x="651126" y="4872185"/>
            <a:ext cx="2738854" cy="0"/>
          </a:xfrm>
          <a:prstGeom prst="straightConnector1">
            <a:avLst/>
          </a:prstGeom>
          <a:noFill/>
          <a:ln w="12700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522a828317_0_201"/>
          <p:cNvSpPr txBox="1"/>
          <p:nvPr/>
        </p:nvSpPr>
        <p:spPr>
          <a:xfrm>
            <a:off x="466540" y="412643"/>
            <a:ext cx="4132383" cy="60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Cobertura</a:t>
            </a:r>
            <a:r>
              <a:rPr lang="en-US" sz="3599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Territorial</a:t>
            </a:r>
            <a:endParaRPr sz="3599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Google Shape;423;g3522a828317_0_2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7365" y="49"/>
            <a:ext cx="2203872" cy="1614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g3522a828317_0_2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97469" y="50"/>
            <a:ext cx="2149896" cy="1614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g3522a828317_0_2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9335" y="1614257"/>
            <a:ext cx="2203872" cy="1391708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g3522a828317_0_201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g3522a828317_0_201"/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1" y="1098898"/>
            <a:ext cx="3883633" cy="386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g3522a828317_0_20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g3522a828317_0_201"/>
          <p:cNvSpPr/>
          <p:nvPr/>
        </p:nvSpPr>
        <p:spPr>
          <a:xfrm>
            <a:off x="4749252" y="3108943"/>
            <a:ext cx="2878600" cy="307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i="0" u="none" strike="noStrike" cap="none" dirty="0" err="1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Condiciones</a:t>
            </a:r>
            <a:r>
              <a:rPr lang="en-US" sz="1700" b="1" i="0" u="none" strike="noStrike" cap="none" dirty="0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700" b="1" i="0" u="none" strike="noStrike" cap="none" dirty="0" err="1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endParaRPr sz="1700" b="0" i="0" u="none" strike="noStrike" cap="none" dirty="0">
              <a:solidFill>
                <a:srgbClr val="AC10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Google Shape;431;g3522a828317_0_20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91437" y="3146827"/>
            <a:ext cx="164769" cy="2319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2" name="Google Shape;432;g3522a828317_0_201"/>
          <p:cNvCxnSpPr/>
          <p:nvPr/>
        </p:nvCxnSpPr>
        <p:spPr>
          <a:xfrm>
            <a:off x="4797469" y="3510185"/>
            <a:ext cx="2905146" cy="0"/>
          </a:xfrm>
          <a:prstGeom prst="straightConnector1">
            <a:avLst/>
          </a:prstGeom>
          <a:noFill/>
          <a:ln w="28575" cap="flat" cmpd="sng">
            <a:solidFill>
              <a:srgbClr val="AC103D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434" name="Google Shape;434;g3522a828317_0_201" title="Recurso 326@4x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12725" y="1705863"/>
            <a:ext cx="2038810" cy="139172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533;g3ce5228225b_0_334"/>
          <p:cNvSpPr txBox="1"/>
          <p:nvPr/>
        </p:nvSpPr>
        <p:spPr>
          <a:xfrm>
            <a:off x="4712725" y="3573184"/>
            <a:ext cx="3695733" cy="5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spAutoFit/>
          </a:bodyPr>
          <a:lstStyle/>
          <a:p>
            <a:pPr defTabSz="914217">
              <a:buClr>
                <a:srgbClr val="000000"/>
              </a:buClr>
              <a:buSzPts val="2100"/>
            </a:pPr>
            <a:r>
              <a:rPr lang="en-US" sz="16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NECESITAMOS </a:t>
            </a:r>
            <a:r>
              <a:rPr lang="en-US" sz="16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</a:t>
            </a:r>
            <a:r>
              <a:rPr lang="en-US" sz="16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NUEVOS </a:t>
            </a:r>
            <a:r>
              <a:rPr lang="en-US" sz="16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</a:t>
            </a:r>
          </a:p>
          <a:p>
            <a:pPr defTabSz="914217">
              <a:buClr>
                <a:srgbClr val="000000"/>
              </a:buClr>
              <a:buSzPts val="2100"/>
            </a:pPr>
            <a:r>
              <a:rPr lang="en-US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Malloa</a:t>
            </a:r>
            <a:r>
              <a:rPr lang="en-US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Doñihue</a:t>
            </a:r>
            <a:r>
              <a:rPr lang="en-US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Labranza</a:t>
            </a:r>
            <a:r>
              <a:rPr lang="en-US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12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otro</a:t>
            </a:r>
            <a:r>
              <a:rPr lang="en-US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2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534;g3ce5228225b_0_334"/>
          <p:cNvSpPr txBox="1"/>
          <p:nvPr/>
        </p:nvSpPr>
        <p:spPr>
          <a:xfrm>
            <a:off x="4712725" y="4096350"/>
            <a:ext cx="3282408" cy="523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spAutoFit/>
          </a:bodyPr>
          <a:lstStyle/>
          <a:p>
            <a:pPr defTabSz="914217">
              <a:buClr>
                <a:srgbClr val="000000"/>
              </a:buClr>
              <a:buSzPts val="2100"/>
            </a:pPr>
            <a:r>
              <a:rPr lang="en-US" sz="16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AMPLIACIONES EN 4</a:t>
            </a:r>
            <a:r>
              <a:rPr lang="en-US" sz="1600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HOGARES</a:t>
            </a:r>
          </a:p>
          <a:p>
            <a:pPr defTabSz="914217">
              <a:buClr>
                <a:srgbClr val="000000"/>
              </a:buClr>
              <a:buSzPts val="2100"/>
            </a:pPr>
            <a:r>
              <a:rPr lang="es-MX" sz="12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(Curicó, Viña del Mar, Nogales e Independencia)</a:t>
            </a:r>
            <a:endParaRPr sz="14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1878" y="162527"/>
            <a:ext cx="888898" cy="49115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0" name="Google Shape;440;p40"/>
          <p:cNvCxnSpPr/>
          <p:nvPr/>
        </p:nvCxnSpPr>
        <p:spPr>
          <a:xfrm>
            <a:off x="254084" y="3505350"/>
            <a:ext cx="6703515" cy="0"/>
          </a:xfrm>
          <a:prstGeom prst="straightConnector1">
            <a:avLst/>
          </a:prstGeom>
          <a:noFill/>
          <a:ln w="28575" cap="flat" cmpd="sng">
            <a:solidFill>
              <a:srgbClr val="AB0A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1" name="Google Shape;441;p40"/>
          <p:cNvSpPr/>
          <p:nvPr/>
        </p:nvSpPr>
        <p:spPr>
          <a:xfrm>
            <a:off x="249804" y="3685192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40"/>
          <p:cNvSpPr/>
          <p:nvPr/>
        </p:nvSpPr>
        <p:spPr>
          <a:xfrm>
            <a:off x="249804" y="3949771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40"/>
          <p:cNvSpPr/>
          <p:nvPr/>
        </p:nvSpPr>
        <p:spPr>
          <a:xfrm>
            <a:off x="2546663" y="3671600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40"/>
          <p:cNvSpPr/>
          <p:nvPr/>
        </p:nvSpPr>
        <p:spPr>
          <a:xfrm>
            <a:off x="2546663" y="4084292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40"/>
          <p:cNvSpPr/>
          <p:nvPr/>
        </p:nvSpPr>
        <p:spPr>
          <a:xfrm>
            <a:off x="2546663" y="4358024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40"/>
          <p:cNvSpPr/>
          <p:nvPr/>
        </p:nvSpPr>
        <p:spPr>
          <a:xfrm>
            <a:off x="2546663" y="4631755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40"/>
          <p:cNvSpPr/>
          <p:nvPr/>
        </p:nvSpPr>
        <p:spPr>
          <a:xfrm>
            <a:off x="4838823" y="3691294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40"/>
          <p:cNvSpPr/>
          <p:nvPr/>
        </p:nvSpPr>
        <p:spPr>
          <a:xfrm>
            <a:off x="4838823" y="3954751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40"/>
          <p:cNvSpPr/>
          <p:nvPr/>
        </p:nvSpPr>
        <p:spPr>
          <a:xfrm>
            <a:off x="4838823" y="4365238"/>
            <a:ext cx="39459" cy="39459"/>
          </a:xfrm>
          <a:prstGeom prst="ellipse">
            <a:avLst/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294654" y="3596123"/>
            <a:ext cx="2053941" cy="115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LAMPA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María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Auxiliadora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INDEPENDENCIA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Señora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Guadalupe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Señora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La Merced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Señora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Las Rosas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Jesús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L" sz="9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Crucificado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Juan Pablo I</a:t>
            </a: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40"/>
          <p:cNvSpPr/>
          <p:nvPr/>
        </p:nvSpPr>
        <p:spPr>
          <a:xfrm>
            <a:off x="4886110" y="3596123"/>
            <a:ext cx="1966781" cy="101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LA FLORIDA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Cardenal José María Caro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SAN JOSÉ DE MAIPO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Santos Arcángeles Miguel, Gabriel y Rafael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BUIN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</a:t>
            </a: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Santa Teresa de Los Andes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40"/>
          <p:cNvSpPr/>
          <p:nvPr/>
        </p:nvSpPr>
        <p:spPr>
          <a:xfrm>
            <a:off x="2587805" y="3596123"/>
            <a:ext cx="2105216" cy="1292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SANTIAGO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Santísima Trinidad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Santa Ana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MELIPILLA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San José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RECOLETA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San Carlos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NUÑOA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Nuestra Señora de La Paz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p40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7" name="Google Shape;457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0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9" name="Google Shape;459;p40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460" name="Google Shape;460;p40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0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Región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Metropolitana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62" name="Google Shape;462;p4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98155" y="363237"/>
            <a:ext cx="3433929" cy="2965111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0"/>
          <p:cNvSpPr/>
          <p:nvPr/>
        </p:nvSpPr>
        <p:spPr>
          <a:xfrm>
            <a:off x="5815303" y="2842070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43A8DE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BUIN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0"/>
          <p:cNvSpPr/>
          <p:nvPr/>
        </p:nvSpPr>
        <p:spPr>
          <a:xfrm>
            <a:off x="4427008" y="879767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FFC72C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RECOLETA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0"/>
          <p:cNvSpPr/>
          <p:nvPr/>
        </p:nvSpPr>
        <p:spPr>
          <a:xfrm>
            <a:off x="4654288" y="1420907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CD1E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ÑUÑOA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40"/>
          <p:cNvSpPr/>
          <p:nvPr/>
        </p:nvSpPr>
        <p:spPr>
          <a:xfrm>
            <a:off x="4891979" y="2016146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623686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FLORIDA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40"/>
          <p:cNvSpPr/>
          <p:nvPr/>
        </p:nvSpPr>
        <p:spPr>
          <a:xfrm>
            <a:off x="5677642" y="2378945"/>
            <a:ext cx="889493" cy="138086"/>
          </a:xfrm>
          <a:prstGeom prst="roundRect">
            <a:avLst>
              <a:gd name="adj" fmla="val 50000"/>
            </a:avLst>
          </a:prstGeom>
          <a:solidFill>
            <a:srgbClr val="71B85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 JOSÉ DE MAIPO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40"/>
          <p:cNvSpPr/>
          <p:nvPr/>
        </p:nvSpPr>
        <p:spPr>
          <a:xfrm>
            <a:off x="1716565" y="2154232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43A8DE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MELIPILLA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40"/>
          <p:cNvSpPr/>
          <p:nvPr/>
        </p:nvSpPr>
        <p:spPr>
          <a:xfrm>
            <a:off x="3041576" y="938559"/>
            <a:ext cx="757112" cy="138086"/>
          </a:xfrm>
          <a:prstGeom prst="roundRect">
            <a:avLst>
              <a:gd name="adj" fmla="val 50000"/>
            </a:avLst>
          </a:prstGeom>
          <a:solidFill>
            <a:srgbClr val="623686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INDEPENDENCIA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40"/>
          <p:cNvSpPr/>
          <p:nvPr/>
        </p:nvSpPr>
        <p:spPr>
          <a:xfrm>
            <a:off x="3198625" y="1446125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71B85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SANTIAGO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21089" y="223140"/>
            <a:ext cx="224881" cy="30698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0"/>
          <p:cNvSpPr/>
          <p:nvPr/>
        </p:nvSpPr>
        <p:spPr>
          <a:xfrm>
            <a:off x="3008047" y="289379"/>
            <a:ext cx="721357" cy="138086"/>
          </a:xfrm>
          <a:prstGeom prst="roundRect">
            <a:avLst>
              <a:gd name="adj" fmla="val 50000"/>
            </a:avLst>
          </a:prstGeom>
          <a:solidFill>
            <a:srgbClr val="43A8DE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LAMPA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3" name="Google Shape;473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45341" y="841069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89126" y="901355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386484" y="1323355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56948" y="1338427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05021" y="1926214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418879" y="2287928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24380" y="2755143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10090" y="2129678"/>
            <a:ext cx="224881" cy="306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Google Shape;48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6730" y="162528"/>
            <a:ext cx="854045" cy="471896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41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41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9" name="Google Shape;489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1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41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2" name="Google Shape;492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3" name="Google Shape;493;p41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494" name="Google Shape;494;p41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41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Coquimbo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96" name="Google Shape;496;p4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06828" y="561160"/>
            <a:ext cx="2022873" cy="4006082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1"/>
          <p:cNvSpPr txBox="1"/>
          <p:nvPr/>
        </p:nvSpPr>
        <p:spPr>
          <a:xfrm>
            <a:off x="4076165" y="3342149"/>
            <a:ext cx="2116909" cy="41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La Visitación de María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(La Serena)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8" name="Google Shape;498;p4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92184" y="915102"/>
            <a:ext cx="351529" cy="47986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1"/>
          <p:cNvSpPr/>
          <p:nvPr/>
        </p:nvSpPr>
        <p:spPr>
          <a:xfrm>
            <a:off x="2573226" y="1411311"/>
            <a:ext cx="789445" cy="151120"/>
          </a:xfrm>
          <a:prstGeom prst="roundRect">
            <a:avLst>
              <a:gd name="adj" fmla="val 50000"/>
            </a:avLst>
          </a:prstGeom>
          <a:solidFill>
            <a:srgbClr val="43A8DE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SERENA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0" name="Google Shape;500;p4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395" y="168344"/>
            <a:ext cx="852992" cy="4713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7640" y="263713"/>
            <a:ext cx="3241186" cy="416723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2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42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9" name="Google Shape;509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42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42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2" name="Google Shape;512;p4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3" name="Google Shape;513;p42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514" name="Google Shape;514;p42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42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Valparaíso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16" name="Google Shape;516;p4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42"/>
          <p:cNvSpPr txBox="1"/>
          <p:nvPr/>
        </p:nvSpPr>
        <p:spPr>
          <a:xfrm>
            <a:off x="3664927" y="3585523"/>
            <a:ext cx="3173098" cy="969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Nuestra Señora del Carmen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(Nogales)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San Alberto Hurtado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(Quillota)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Nuestra Señora del Rosario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(Ventanas)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María Inmaculada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(Casablanca)</a:t>
            </a:r>
            <a:endParaRPr/>
          </a:p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Santa Juana Jugan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(Viña del Mar)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8" name="Google Shape;518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184328" y="1762776"/>
            <a:ext cx="317051" cy="4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2"/>
          <p:cNvSpPr/>
          <p:nvPr/>
        </p:nvSpPr>
        <p:spPr>
          <a:xfrm>
            <a:off x="3674087" y="1504175"/>
            <a:ext cx="712017" cy="136298"/>
          </a:xfrm>
          <a:prstGeom prst="roundRect">
            <a:avLst>
              <a:gd name="adj" fmla="val 50000"/>
            </a:avLst>
          </a:prstGeom>
          <a:solidFill>
            <a:srgbClr val="43A8DE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NOGALES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Google Shape;520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350421" y="1279329"/>
            <a:ext cx="317051" cy="4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2"/>
          <p:cNvSpPr/>
          <p:nvPr/>
        </p:nvSpPr>
        <p:spPr>
          <a:xfrm>
            <a:off x="3518848" y="1966196"/>
            <a:ext cx="712017" cy="136298"/>
          </a:xfrm>
          <a:prstGeom prst="roundRect">
            <a:avLst>
              <a:gd name="adj" fmla="val 50000"/>
            </a:avLst>
          </a:prstGeom>
          <a:solidFill>
            <a:srgbClr val="623686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QUILLOTA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2" name="Google Shape;522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720029" y="2012586"/>
            <a:ext cx="317051" cy="4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42"/>
          <p:cNvSpPr/>
          <p:nvPr/>
        </p:nvSpPr>
        <p:spPr>
          <a:xfrm>
            <a:off x="1962771" y="2245158"/>
            <a:ext cx="763271" cy="136298"/>
          </a:xfrm>
          <a:prstGeom prst="roundRect">
            <a:avLst>
              <a:gd name="adj" fmla="val 50000"/>
            </a:avLst>
          </a:prstGeom>
          <a:solidFill>
            <a:srgbClr val="F9B233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VIÑA DEL MAR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96415" y="2737301"/>
            <a:ext cx="317051" cy="4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2"/>
          <p:cNvSpPr/>
          <p:nvPr/>
        </p:nvSpPr>
        <p:spPr>
          <a:xfrm>
            <a:off x="3238092" y="3035358"/>
            <a:ext cx="712017" cy="136298"/>
          </a:xfrm>
          <a:prstGeom prst="roundRect">
            <a:avLst>
              <a:gd name="adj" fmla="val 50000"/>
            </a:avLst>
          </a:prstGeom>
          <a:solidFill>
            <a:srgbClr val="CD1E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CASABLANCA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6" name="Google Shape;526;p4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21041" y="1101991"/>
            <a:ext cx="317051" cy="43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2"/>
          <p:cNvSpPr/>
          <p:nvPr/>
        </p:nvSpPr>
        <p:spPr>
          <a:xfrm>
            <a:off x="2215037" y="1334563"/>
            <a:ext cx="712017" cy="136298"/>
          </a:xfrm>
          <a:prstGeom prst="roundRect">
            <a:avLst>
              <a:gd name="adj" fmla="val 50000"/>
            </a:avLst>
          </a:prstGeom>
          <a:solidFill>
            <a:srgbClr val="71B85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VENTANAS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7996" y="151282"/>
            <a:ext cx="854044" cy="4718958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4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44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5" name="Google Shape;53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4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44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8" name="Google Shape;538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44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540" name="Google Shape;540;p44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44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O`Higgins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42" name="Google Shape;542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4"/>
          <p:cNvSpPr txBox="1"/>
          <p:nvPr/>
        </p:nvSpPr>
        <p:spPr>
          <a:xfrm>
            <a:off x="2523716" y="3925478"/>
            <a:ext cx="3590209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Sagrados Corazones de Jesús y María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(Chépica)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4" name="Google Shape;544;p4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82182" y="1397815"/>
            <a:ext cx="3283060" cy="224051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44"/>
          <p:cNvSpPr/>
          <p:nvPr/>
        </p:nvSpPr>
        <p:spPr>
          <a:xfrm>
            <a:off x="3259629" y="3535855"/>
            <a:ext cx="742687" cy="142169"/>
          </a:xfrm>
          <a:prstGeom prst="roundRect">
            <a:avLst>
              <a:gd name="adj" fmla="val 50000"/>
            </a:avLst>
          </a:prstGeom>
          <a:solidFill>
            <a:srgbClr val="43A8DE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CHÉPICA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6" name="Google Shape;546;p4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65618" y="2893271"/>
            <a:ext cx="330708" cy="451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987" y="148200"/>
            <a:ext cx="854602" cy="472204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45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45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4" name="Google Shape;554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5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45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7" name="Google Shape;557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8" name="Google Shape;558;p45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559" name="Google Shape;559;p45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45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del Maule 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61" name="Google Shape;561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45"/>
          <p:cNvSpPr txBox="1"/>
          <p:nvPr/>
        </p:nvSpPr>
        <p:spPr>
          <a:xfrm>
            <a:off x="3425280" y="3810289"/>
            <a:ext cx="3546412" cy="60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Señora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Fátima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200" b="0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Curicó</a:t>
            </a:r>
            <a:r>
              <a:rPr lang="en-US" sz="1200" b="0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Madre del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Buen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Consejo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(Talca)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Sagrado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Corazón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Jesús</a:t>
            </a:r>
            <a:r>
              <a:rPr lang="en-US" sz="12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(Linares)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3" name="Google Shape;563;p45"/>
          <p:cNvGrpSpPr/>
          <p:nvPr/>
        </p:nvGrpSpPr>
        <p:grpSpPr>
          <a:xfrm>
            <a:off x="2407854" y="482087"/>
            <a:ext cx="3340084" cy="3047570"/>
            <a:chOff x="3372388" y="809436"/>
            <a:chExt cx="3973242" cy="3625279"/>
          </a:xfrm>
        </p:grpSpPr>
        <p:pic>
          <p:nvPicPr>
            <p:cNvPr id="564" name="Google Shape;564;p4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372388" y="809436"/>
              <a:ext cx="3973242" cy="3625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5" name="Google Shape;565;p4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527085" y="2794583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6" name="Google Shape;566;p4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032970" y="1683705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7" name="Google Shape;567;p4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045341" y="1172077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p45"/>
            <p:cNvSpPr/>
            <p:nvPr/>
          </p:nvSpPr>
          <p:spPr>
            <a:xfrm>
              <a:off x="4059382" y="1957265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623686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TALCA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45"/>
            <p:cNvSpPr/>
            <p:nvPr/>
          </p:nvSpPr>
          <p:spPr>
            <a:xfrm>
              <a:off x="5266039" y="3392722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71B851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LINARES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45"/>
            <p:cNvSpPr/>
            <p:nvPr/>
          </p:nvSpPr>
          <p:spPr>
            <a:xfrm>
              <a:off x="5794805" y="1755915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43A8DE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CURICÓ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" name="Google Shape;575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987" y="148359"/>
            <a:ext cx="854272" cy="4720213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46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46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8" name="Google Shape;57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6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46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2" name="Google Shape;582;p46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583" name="Google Shape;583;p46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6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del Biobío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85" name="Google Shape;585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46"/>
          <p:cNvSpPr txBox="1"/>
          <p:nvPr/>
        </p:nvSpPr>
        <p:spPr>
          <a:xfrm>
            <a:off x="3636165" y="4263106"/>
            <a:ext cx="3045669" cy="60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Santa Teresa de Calcuta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(Talcahuano)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42172" marR="0" lvl="0" indent="-14217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Juan Pablo II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(Arauco)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7" name="Google Shape;587;p46"/>
          <p:cNvGrpSpPr/>
          <p:nvPr/>
        </p:nvGrpSpPr>
        <p:grpSpPr>
          <a:xfrm>
            <a:off x="2372710" y="814720"/>
            <a:ext cx="4116080" cy="3808038"/>
            <a:chOff x="3222837" y="815006"/>
            <a:chExt cx="5162489" cy="4776135"/>
          </a:xfrm>
        </p:grpSpPr>
        <p:pic>
          <p:nvPicPr>
            <p:cNvPr id="588" name="Google Shape;588;p4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338205" y="815006"/>
              <a:ext cx="5047121" cy="47761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9" name="Google Shape;589;p4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98427" y="1004727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0" name="Google Shape;590;p4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614687" y="2244358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1" name="Google Shape;591;p46"/>
            <p:cNvSpPr/>
            <p:nvPr/>
          </p:nvSpPr>
          <p:spPr>
            <a:xfrm>
              <a:off x="3333934" y="2830542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623686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ARAUCO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46"/>
            <p:cNvSpPr/>
            <p:nvPr/>
          </p:nvSpPr>
          <p:spPr>
            <a:xfrm>
              <a:off x="3222837" y="1277906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43A8DE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TALCAHUANO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1988" y="148201"/>
            <a:ext cx="854271" cy="472021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7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47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0" name="Google Shape;600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7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47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3" name="Google Shape;603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4" name="Google Shape;604;p47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605" name="Google Shape;605;p47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7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Los Ríos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07" name="Google Shape;607;p4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47"/>
          <p:cNvSpPr txBox="1"/>
          <p:nvPr/>
        </p:nvSpPr>
        <p:spPr>
          <a:xfrm>
            <a:off x="3689701" y="4234835"/>
            <a:ext cx="1914183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Padre Pío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(Valdivia)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9" name="Google Shape;609;p47"/>
          <p:cNvGrpSpPr/>
          <p:nvPr/>
        </p:nvGrpSpPr>
        <p:grpSpPr>
          <a:xfrm>
            <a:off x="2458416" y="949117"/>
            <a:ext cx="3536094" cy="3037674"/>
            <a:chOff x="3528050" y="1137215"/>
            <a:chExt cx="4313771" cy="3705735"/>
          </a:xfrm>
        </p:grpSpPr>
        <p:pic>
          <p:nvPicPr>
            <p:cNvPr id="610" name="Google Shape;610;p4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528050" y="1137215"/>
              <a:ext cx="4313771" cy="37057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1" name="Google Shape;611;p4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303062" y="2030130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7"/>
            <p:cNvSpPr/>
            <p:nvPr/>
          </p:nvSpPr>
          <p:spPr>
            <a:xfrm>
              <a:off x="4749962" y="2226098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43A8DE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VALDIVIA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97357" y="148359"/>
            <a:ext cx="854242" cy="4720052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48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48"/>
          <p:cNvSpPr txBox="1"/>
          <p:nvPr/>
        </p:nvSpPr>
        <p:spPr>
          <a:xfrm>
            <a:off x="340140" y="395236"/>
            <a:ext cx="2242042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99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NOSOTROS</a:t>
            </a:r>
            <a:endParaRPr sz="32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0" name="Google Shape;620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1886" y="50"/>
            <a:ext cx="1134055" cy="5004631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8"/>
          <p:cNvSpPr txBox="1"/>
          <p:nvPr/>
        </p:nvSpPr>
        <p:spPr>
          <a:xfrm>
            <a:off x="357423" y="1177837"/>
            <a:ext cx="145480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FLR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48"/>
          <p:cNvSpPr/>
          <p:nvPr/>
        </p:nvSpPr>
        <p:spPr>
          <a:xfrm rot="-8100000">
            <a:off x="1720317" y="1214303"/>
            <a:ext cx="286171" cy="286171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3" name="Google Shape;623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4" name="Google Shape;624;p48"/>
          <p:cNvGrpSpPr/>
          <p:nvPr/>
        </p:nvGrpSpPr>
        <p:grpSpPr>
          <a:xfrm>
            <a:off x="6033695" y="1331818"/>
            <a:ext cx="1171208" cy="545408"/>
            <a:chOff x="8145290" y="2006185"/>
            <a:chExt cx="1517244" cy="706550"/>
          </a:xfrm>
        </p:grpSpPr>
        <p:sp>
          <p:nvSpPr>
            <p:cNvPr id="625" name="Google Shape;625;p48"/>
            <p:cNvSpPr/>
            <p:nvPr/>
          </p:nvSpPr>
          <p:spPr>
            <a:xfrm>
              <a:off x="8145290" y="2006185"/>
              <a:ext cx="1517244" cy="70655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28575" cap="flat" cmpd="sng">
              <a:solidFill>
                <a:srgbClr val="AB0A3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48"/>
            <p:cNvSpPr txBox="1"/>
            <p:nvPr/>
          </p:nvSpPr>
          <p:spPr>
            <a:xfrm>
              <a:off x="8202175" y="2091682"/>
              <a:ext cx="1352713" cy="5382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Región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Los Lagos</a:t>
              </a:r>
              <a:endPara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27" name="Google Shape;627;p4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4084" y="2577243"/>
            <a:ext cx="2020679" cy="788396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48"/>
          <p:cNvSpPr txBox="1"/>
          <p:nvPr/>
        </p:nvSpPr>
        <p:spPr>
          <a:xfrm>
            <a:off x="5141569" y="3157935"/>
            <a:ext cx="1458138" cy="415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2825" rIns="45700" bIns="22825" anchor="t" anchorCtr="0">
            <a:spAutoFit/>
          </a:bodyPr>
          <a:lstStyle/>
          <a:p>
            <a:pPr marL="142172" marR="0" lvl="0" indent="-1421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B0A3F"/>
              </a:buClr>
              <a:buSzPts val="1920"/>
              <a:buFont typeface="Courier New"/>
              <a:buChar char="o"/>
            </a:pPr>
            <a:r>
              <a:rPr lang="en-US" sz="1200" b="1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Hogar Santa María </a:t>
            </a:r>
            <a:r>
              <a:rPr lang="en-US" sz="1200" b="0" i="0" u="none" strike="noStrike" cap="none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(Osorno)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9" name="Google Shape;629;p48"/>
          <p:cNvGrpSpPr/>
          <p:nvPr/>
        </p:nvGrpSpPr>
        <p:grpSpPr>
          <a:xfrm>
            <a:off x="2428006" y="336609"/>
            <a:ext cx="2751950" cy="4495746"/>
            <a:chOff x="3758683" y="856907"/>
            <a:chExt cx="3280129" cy="5358611"/>
          </a:xfrm>
        </p:grpSpPr>
        <p:pic>
          <p:nvPicPr>
            <p:cNvPr id="630" name="Google Shape;630;p4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758683" y="933953"/>
              <a:ext cx="3280129" cy="52815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1" name="Google Shape;631;p4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101221" y="856907"/>
              <a:ext cx="419100" cy="572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8"/>
            <p:cNvSpPr/>
            <p:nvPr/>
          </p:nvSpPr>
          <p:spPr>
            <a:xfrm>
              <a:off x="4840174" y="1458080"/>
              <a:ext cx="941193" cy="180168"/>
            </a:xfrm>
            <a:prstGeom prst="roundRect">
              <a:avLst>
                <a:gd name="adj" fmla="val 50000"/>
              </a:avLst>
            </a:prstGeom>
            <a:solidFill>
              <a:srgbClr val="43A8DE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OSORNO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522a828317_0_94"/>
          <p:cNvSpPr txBox="1"/>
          <p:nvPr/>
        </p:nvSpPr>
        <p:spPr>
          <a:xfrm>
            <a:off x="466539" y="395916"/>
            <a:ext cx="5922772" cy="600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Realidad Fundación Las Rosas</a:t>
            </a:r>
            <a:endParaRPr sz="35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55" name="Google Shape;655;g3522a828317_0_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g3522a828317_0_9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336" y="1180991"/>
            <a:ext cx="601823" cy="648558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g3522a828317_0_94"/>
          <p:cNvSpPr txBox="1"/>
          <p:nvPr/>
        </p:nvSpPr>
        <p:spPr>
          <a:xfrm>
            <a:off x="1413643" y="2144750"/>
            <a:ext cx="2229213" cy="35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2.300 </a:t>
            </a:r>
            <a:r>
              <a:rPr lang="en-US" sz="175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Residentes</a:t>
            </a:r>
            <a:r>
              <a:rPr lang="en-US" sz="20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i="0" u="none" strike="noStrike" cap="none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8" name="Google Shape;658;g3522a828317_0_94"/>
          <p:cNvSpPr txBox="1"/>
          <p:nvPr/>
        </p:nvSpPr>
        <p:spPr>
          <a:xfrm>
            <a:off x="4944234" y="2350975"/>
            <a:ext cx="29466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4.257</a:t>
            </a:r>
            <a:r>
              <a:rPr lang="en-US" sz="2000" b="1" i="0" u="none" strike="noStrike" cap="none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 horas semanales</a:t>
            </a:r>
            <a:r>
              <a:rPr lang="en-US" sz="2000" b="1" i="0" u="none" strike="noStrike" cap="none">
                <a:solidFill>
                  <a:srgbClr val="169DD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profesionales de la salud </a:t>
            </a: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(enfermería, terapia ocupacional, fonoaudiología, medicina, kinesiología, nutrición y Jefas de Cuidados)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g3522a828317_0_94"/>
          <p:cNvSpPr/>
          <p:nvPr/>
        </p:nvSpPr>
        <p:spPr>
          <a:xfrm>
            <a:off x="3765537" y="3078841"/>
            <a:ext cx="2623794" cy="714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50" rIns="68550" bIns="342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0" name="Google Shape;660;g3522a828317_0_94"/>
          <p:cNvSpPr txBox="1"/>
          <p:nvPr/>
        </p:nvSpPr>
        <p:spPr>
          <a:xfrm>
            <a:off x="1413643" y="2900055"/>
            <a:ext cx="2007551" cy="569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9.200 </a:t>
            </a:r>
            <a:r>
              <a:rPr lang="en-US" sz="20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Raciones</a:t>
            </a:r>
            <a:endParaRPr sz="2000" b="1" i="0" u="none" strike="noStrike" cap="none" dirty="0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alimentación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diaria</a:t>
            </a:r>
            <a:endParaRPr sz="1400" b="0" i="0" u="none" strike="noStrike" cap="none" dirty="0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g3522a828317_0_94"/>
          <p:cNvSpPr txBox="1"/>
          <p:nvPr/>
        </p:nvSpPr>
        <p:spPr>
          <a:xfrm>
            <a:off x="1419019" y="3745149"/>
            <a:ext cx="2660538" cy="630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7.500</a:t>
            </a:r>
            <a:r>
              <a:rPr lang="en-US" sz="2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7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Mudas diarias</a:t>
            </a:r>
            <a:endParaRPr sz="1700" b="1" i="0" u="none" strike="noStrike" cap="none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(pañales)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1" i="0" u="none" strike="noStrike" cap="none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2" name="Google Shape;662;g3522a828317_0_9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16661" y="2847020"/>
            <a:ext cx="493081" cy="493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g3522a828317_0_9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16661" y="3709519"/>
            <a:ext cx="484665" cy="484665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g3522a828317_0_94"/>
          <p:cNvSpPr txBox="1"/>
          <p:nvPr/>
        </p:nvSpPr>
        <p:spPr>
          <a:xfrm>
            <a:off x="4860720" y="3468702"/>
            <a:ext cx="3690709" cy="78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Acompañamiento</a:t>
            </a:r>
            <a:r>
              <a:rPr lang="en-US"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Espiritual</a:t>
            </a:r>
            <a:endParaRPr sz="2000" b="1" i="0" u="none" strike="noStrike" cap="none" dirty="0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r>
              <a:rPr lang="en-US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Congregaciones</a:t>
            </a: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Religiosas</a:t>
            </a: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endParaRPr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Capellán</a:t>
            </a: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en-US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endParaRPr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g3522a828317_0_94"/>
          <p:cNvSpPr txBox="1"/>
          <p:nvPr/>
        </p:nvSpPr>
        <p:spPr>
          <a:xfrm>
            <a:off x="1361082" y="1308201"/>
            <a:ext cx="1886682" cy="569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28 </a:t>
            </a:r>
            <a:r>
              <a:rPr lang="en-US" sz="17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r>
              <a:rPr lang="en-US" sz="17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para Personas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r>
              <a:rPr lang="en-US" sz="14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66" name="Google Shape;666;g3522a828317_0_9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67651" y="1242251"/>
            <a:ext cx="434648" cy="526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g3522a828317_0_9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874977" y="2358747"/>
            <a:ext cx="722190" cy="52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g3522a828317_0_9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015703" y="3468703"/>
            <a:ext cx="472838" cy="643552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g3522a828317_0_94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0" name="Google Shape;670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26835" y="1433866"/>
            <a:ext cx="164769" cy="23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75969" y="2977573"/>
            <a:ext cx="164769" cy="23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75969" y="3853592"/>
            <a:ext cx="164769" cy="23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17669" y="3541310"/>
            <a:ext cx="164769" cy="231977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g3522a828317_0_94"/>
          <p:cNvSpPr txBox="1"/>
          <p:nvPr/>
        </p:nvSpPr>
        <p:spPr>
          <a:xfrm>
            <a:off x="4913568" y="1336466"/>
            <a:ext cx="3082670" cy="72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2.320 Colaboradores</a:t>
            </a:r>
            <a:endParaRPr sz="2000" b="1" i="0" u="none" strike="noStrike" cap="none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1.784 colaboradores al cuidado directo</a:t>
            </a: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(cuidadoras, cocina, lavandería, aseo)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5" name="Google Shape;675;g3522a828317_0_9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48156" y="2010775"/>
            <a:ext cx="617461" cy="57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6" name="Google Shape;676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26835" y="2209997"/>
            <a:ext cx="164769" cy="23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91680" y="1389283"/>
            <a:ext cx="164769" cy="231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g3522a828317_0_94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688320" y="2425233"/>
            <a:ext cx="164769" cy="231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46949" y="0"/>
            <a:ext cx="3796257" cy="51414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-1995"/>
            <a:ext cx="6330270" cy="5147490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8"/>
          <p:cNvSpPr txBox="1"/>
          <p:nvPr/>
        </p:nvSpPr>
        <p:spPr>
          <a:xfrm>
            <a:off x="276430" y="293865"/>
            <a:ext cx="567612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Congregaciones Religiosas en Hogares FLR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8"/>
          <p:cNvSpPr txBox="1"/>
          <p:nvPr/>
        </p:nvSpPr>
        <p:spPr>
          <a:xfrm>
            <a:off x="279805" y="2959580"/>
            <a:ext cx="517247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Congregaciones Religiosas Externas</a:t>
            </a:r>
            <a:endParaRPr sz="20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2" name="Google Shape;352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53" name="Google Shape;353;p8"/>
          <p:cNvGraphicFramePr/>
          <p:nvPr>
            <p:extLst>
              <p:ext uri="{D42A27DB-BD31-4B8C-83A1-F6EECF244321}">
                <p14:modId xmlns:p14="http://schemas.microsoft.com/office/powerpoint/2010/main" val="398582435"/>
              </p:ext>
            </p:extLst>
          </p:nvPr>
        </p:nvGraphicFramePr>
        <p:xfrm>
          <a:off x="375830" y="821859"/>
          <a:ext cx="5381075" cy="1893720"/>
        </p:xfrm>
        <a:graphic>
          <a:graphicData uri="http://schemas.openxmlformats.org/drawingml/2006/table">
            <a:tbl>
              <a:tblPr firstRow="1" bandRow="1">
                <a:noFill/>
                <a:tableStyleId>{C84C7BE3-CC5E-4159-B524-BB0A2F9D752F}</a:tableStyleId>
              </a:tblPr>
              <a:tblGrid>
                <a:gridCol w="202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Hogar</a:t>
                      </a:r>
                      <a:endParaRPr sz="15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Congregación</a:t>
                      </a:r>
                      <a:endParaRPr sz="15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H°2 – H°34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Hijas del Sagrado Corazón de Jesús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</a:t>
                      </a:r>
                      <a:r>
                        <a:rPr lang="en-US" sz="11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°</a:t>
                      </a: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 – H°8 – H°18 – H°28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Hermanas Franciscanas Inmaculada Concepción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H°6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Hijas de la Sagrada Familia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H°14 – H°26 – H°30 – H°37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Siervas del Sagrado Corazón de Jesús y de los Pobres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H°3 – H°7 – H°21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Canonesas de la Cruz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H°23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Misioneras de la Caridad de María Inmaculada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H°27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Misionera de San Antonio María Claret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 </a:t>
                      </a:r>
                      <a:r>
                        <a:rPr lang="en-US" sz="1100" b="1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Hogares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 </a:t>
                      </a:r>
                      <a:r>
                        <a:rPr lang="en-US" sz="1100" b="1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lang="en-US" sz="1100" b="1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ongregaciones</a:t>
                      </a: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7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354" name="Google Shape;354;p8"/>
          <p:cNvGraphicFramePr/>
          <p:nvPr>
            <p:extLst>
              <p:ext uri="{D42A27DB-BD31-4B8C-83A1-F6EECF244321}">
                <p14:modId xmlns:p14="http://schemas.microsoft.com/office/powerpoint/2010/main" val="2739779903"/>
              </p:ext>
            </p:extLst>
          </p:nvPr>
        </p:nvGraphicFramePr>
        <p:xfrm>
          <a:off x="375830" y="3476907"/>
          <a:ext cx="5076450" cy="1282800"/>
        </p:xfrm>
        <a:graphic>
          <a:graphicData uri="http://schemas.openxmlformats.org/drawingml/2006/table">
            <a:tbl>
              <a:tblPr firstRow="1" bandRow="1">
                <a:noFill/>
                <a:tableStyleId>{C84C7BE3-CC5E-4159-B524-BB0A2F9D752F}</a:tableStyleId>
              </a:tblPr>
              <a:tblGrid>
                <a:gridCol w="202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Hogar</a:t>
                      </a:r>
                      <a:endParaRPr sz="15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Congregación</a:t>
                      </a:r>
                      <a:endParaRPr sz="15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 </a:t>
                      </a:r>
                      <a:r>
                        <a:rPr lang="en-US" sz="1100" b="1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Hijas de Santa </a:t>
                      </a:r>
                      <a:r>
                        <a:rPr lang="en-US" sz="1100" b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</a:t>
                      </a: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aría del Corazón de Jesús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 </a:t>
                      </a:r>
                      <a:r>
                        <a:rPr lang="en-US" sz="1100" b="1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Familia Espiritual Padre Mariano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 20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Hermanas Misioneras de Caridad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H° </a:t>
                      </a:r>
                      <a:r>
                        <a:rPr lang="en-US" sz="1100" b="1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Misioneras Servidoras de la Palabra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7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 </a:t>
                      </a:r>
                      <a:r>
                        <a:rPr lang="en-US" sz="1100" b="1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Hogares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08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Total </a:t>
                      </a:r>
                      <a:r>
                        <a:rPr lang="en-US" sz="1100" b="1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</a:t>
                      </a:r>
                      <a:r>
                        <a:rPr lang="en-US" sz="1100" b="1" u="none" strike="noStrike" cap="none" dirty="0" err="1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ongregaciones</a:t>
                      </a:r>
                      <a:r>
                        <a:rPr lang="en-US" sz="1100" b="1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: 4</a:t>
                      </a:r>
                      <a:endParaRPr sz="1100" b="1" u="none" strike="noStrike" cap="none" dirty="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80000" marR="54000" marT="18000" marB="1800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403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g3e128adc16d_3_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2201" y="4551417"/>
            <a:ext cx="3091007" cy="591638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g3e128adc16d_3_11"/>
          <p:cNvSpPr txBox="1"/>
          <p:nvPr/>
        </p:nvSpPr>
        <p:spPr>
          <a:xfrm>
            <a:off x="466539" y="395916"/>
            <a:ext cx="59229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 de los Residentes</a:t>
            </a:r>
            <a:endParaRPr sz="359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g3e128adc16d_3_11"/>
          <p:cNvSpPr/>
          <p:nvPr/>
        </p:nvSpPr>
        <p:spPr>
          <a:xfrm>
            <a:off x="-319826" y="345929"/>
            <a:ext cx="641400" cy="641400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6" name="Google Shape;686;g3e128adc16d_3_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20579" y="256963"/>
            <a:ext cx="841155" cy="581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g3e128adc16d_3_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643323" y="1528763"/>
            <a:ext cx="1103316" cy="3613844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g3e128adc16d_3_11"/>
          <p:cNvSpPr/>
          <p:nvPr/>
        </p:nvSpPr>
        <p:spPr>
          <a:xfrm>
            <a:off x="1792920" y="3952897"/>
            <a:ext cx="1797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81%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incontinencia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9" name="Google Shape;689;g3e128adc16d_3_11"/>
          <p:cNvGrpSpPr/>
          <p:nvPr/>
        </p:nvGrpSpPr>
        <p:grpSpPr>
          <a:xfrm>
            <a:off x="419772" y="1439290"/>
            <a:ext cx="447000" cy="447000"/>
            <a:chOff x="595122" y="1439290"/>
            <a:chExt cx="447000" cy="447000"/>
          </a:xfrm>
        </p:grpSpPr>
        <p:sp>
          <p:nvSpPr>
            <p:cNvPr id="690" name="Google Shape;690;g3e128adc16d_3_11"/>
            <p:cNvSpPr/>
            <p:nvPr/>
          </p:nvSpPr>
          <p:spPr>
            <a:xfrm>
              <a:off x="595122" y="1439290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1" name="Google Shape;691;g3e128adc16d_3_11"/>
            <p:cNvPicPr preferRelativeResize="0"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508" y="1466410"/>
              <a:ext cx="295512" cy="3863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2" name="Google Shape;692;g3e128adc16d_3_11"/>
          <p:cNvGrpSpPr/>
          <p:nvPr/>
        </p:nvGrpSpPr>
        <p:grpSpPr>
          <a:xfrm>
            <a:off x="475034" y="2305208"/>
            <a:ext cx="447000" cy="447000"/>
            <a:chOff x="666373" y="2411457"/>
            <a:chExt cx="447000" cy="447000"/>
          </a:xfrm>
        </p:grpSpPr>
        <p:sp>
          <p:nvSpPr>
            <p:cNvPr id="693" name="Google Shape;693;g3e128adc16d_3_11"/>
            <p:cNvSpPr/>
            <p:nvPr/>
          </p:nvSpPr>
          <p:spPr>
            <a:xfrm>
              <a:off x="666373" y="2411457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4" name="Google Shape;694;g3e128adc16d_3_11"/>
            <p:cNvPicPr preferRelativeResize="0"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531" y="2436887"/>
              <a:ext cx="282783" cy="3501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5" name="Google Shape;695;g3e128adc16d_3_11"/>
          <p:cNvGrpSpPr/>
          <p:nvPr/>
        </p:nvGrpSpPr>
        <p:grpSpPr>
          <a:xfrm>
            <a:off x="736818" y="3216449"/>
            <a:ext cx="447000" cy="447000"/>
            <a:chOff x="923230" y="3244401"/>
            <a:chExt cx="447000" cy="447000"/>
          </a:xfrm>
        </p:grpSpPr>
        <p:sp>
          <p:nvSpPr>
            <p:cNvPr id="696" name="Google Shape;696;g3e128adc16d_3_11"/>
            <p:cNvSpPr/>
            <p:nvPr/>
          </p:nvSpPr>
          <p:spPr>
            <a:xfrm>
              <a:off x="923230" y="3244401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97" name="Google Shape;697;g3e128adc16d_3_11"/>
            <p:cNvPicPr preferRelativeResize="0"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101" y="3293101"/>
              <a:ext cx="286850" cy="3194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98" name="Google Shape;698;g3e128adc16d_3_11"/>
          <p:cNvGrpSpPr/>
          <p:nvPr/>
        </p:nvGrpSpPr>
        <p:grpSpPr>
          <a:xfrm>
            <a:off x="1123399" y="4074259"/>
            <a:ext cx="447000" cy="447000"/>
            <a:chOff x="1315741" y="4209942"/>
            <a:chExt cx="447000" cy="447000"/>
          </a:xfrm>
        </p:grpSpPr>
        <p:sp>
          <p:nvSpPr>
            <p:cNvPr id="699" name="Google Shape;699;g3e128adc16d_3_11"/>
            <p:cNvSpPr/>
            <p:nvPr/>
          </p:nvSpPr>
          <p:spPr>
            <a:xfrm>
              <a:off x="1315741" y="4209942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00" name="Google Shape;700;g3e128adc16d_3_11"/>
            <p:cNvPicPr preferRelativeResize="0"/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6811" y="4309830"/>
              <a:ext cx="304574" cy="27126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01" name="Google Shape;701;g3e128adc16d_3_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206668" flipH="1">
            <a:off x="4317331" y="1558644"/>
            <a:ext cx="1103316" cy="3613844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g3e128adc16d_3_11"/>
          <p:cNvSpPr/>
          <p:nvPr/>
        </p:nvSpPr>
        <p:spPr>
          <a:xfrm>
            <a:off x="4021993" y="1450666"/>
            <a:ext cx="447000" cy="447000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g3e128adc16d_3_11"/>
          <p:cNvSpPr/>
          <p:nvPr/>
        </p:nvSpPr>
        <p:spPr>
          <a:xfrm>
            <a:off x="1003901" y="1375825"/>
            <a:ext cx="2394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99%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dependencia funcional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g3e128adc16d_3_11"/>
          <p:cNvSpPr/>
          <p:nvPr/>
        </p:nvSpPr>
        <p:spPr>
          <a:xfrm>
            <a:off x="1003894" y="1698974"/>
            <a:ext cx="21381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residentes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5" name="Google Shape;705;g3e128adc16d_3_11"/>
          <p:cNvSpPr/>
          <p:nvPr/>
        </p:nvSpPr>
        <p:spPr>
          <a:xfrm>
            <a:off x="1323559" y="3251188"/>
            <a:ext cx="334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81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g3e128adc16d_3_11"/>
          <p:cNvSpPr/>
          <p:nvPr/>
        </p:nvSpPr>
        <p:spPr>
          <a:xfrm>
            <a:off x="4677158" y="2151888"/>
            <a:ext cx="29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8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enfermedades crónicas c/u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7" name="Google Shape;707;g3e128adc16d_3_11"/>
          <p:cNvSpPr/>
          <p:nvPr/>
        </p:nvSpPr>
        <p:spPr>
          <a:xfrm>
            <a:off x="4625960" y="1366489"/>
            <a:ext cx="2196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36%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bajo peso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8" name="Google Shape;708;g3e128adc16d_3_11"/>
          <p:cNvPicPr preferRelativeResize="0"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206" y="1537514"/>
            <a:ext cx="284395" cy="2652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9" name="Google Shape;709;g3e128adc16d_3_11"/>
          <p:cNvGrpSpPr/>
          <p:nvPr/>
        </p:nvGrpSpPr>
        <p:grpSpPr>
          <a:xfrm>
            <a:off x="4069379" y="2275214"/>
            <a:ext cx="447000" cy="447000"/>
            <a:chOff x="4282203" y="2422224"/>
            <a:chExt cx="447000" cy="447000"/>
          </a:xfrm>
        </p:grpSpPr>
        <p:sp>
          <p:nvSpPr>
            <p:cNvPr id="710" name="Google Shape;710;g3e128adc16d_3_11"/>
            <p:cNvSpPr/>
            <p:nvPr/>
          </p:nvSpPr>
          <p:spPr>
            <a:xfrm>
              <a:off x="4282203" y="2422224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11" name="Google Shape;711;g3e128adc16d_3_11"/>
            <p:cNvPicPr preferRelativeResize="0"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6249" y="2491835"/>
              <a:ext cx="303788" cy="28523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2" name="Google Shape;712;g3e128adc16d_3_11"/>
          <p:cNvGrpSpPr/>
          <p:nvPr/>
        </p:nvGrpSpPr>
        <p:grpSpPr>
          <a:xfrm>
            <a:off x="4357957" y="3151955"/>
            <a:ext cx="447000" cy="447000"/>
            <a:chOff x="4551779" y="3216607"/>
            <a:chExt cx="447000" cy="447000"/>
          </a:xfrm>
        </p:grpSpPr>
        <p:sp>
          <p:nvSpPr>
            <p:cNvPr id="713" name="Google Shape;713;g3e128adc16d_3_11"/>
            <p:cNvSpPr/>
            <p:nvPr/>
          </p:nvSpPr>
          <p:spPr>
            <a:xfrm>
              <a:off x="4551779" y="3216607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14" name="Google Shape;714;g3e128adc16d_3_11"/>
            <p:cNvPicPr preferRelativeResize="0"/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3642" y="3251973"/>
              <a:ext cx="277610" cy="3682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15" name="Google Shape;715;g3e128adc16d_3_11"/>
          <p:cNvGrpSpPr/>
          <p:nvPr/>
        </p:nvGrpSpPr>
        <p:grpSpPr>
          <a:xfrm>
            <a:off x="4787953" y="3966211"/>
            <a:ext cx="447000" cy="447000"/>
            <a:chOff x="5026953" y="4142950"/>
            <a:chExt cx="447000" cy="447000"/>
          </a:xfrm>
        </p:grpSpPr>
        <p:sp>
          <p:nvSpPr>
            <p:cNvPr id="716" name="Google Shape;716;g3e128adc16d_3_11"/>
            <p:cNvSpPr/>
            <p:nvPr/>
          </p:nvSpPr>
          <p:spPr>
            <a:xfrm>
              <a:off x="5026953" y="4142950"/>
              <a:ext cx="447000" cy="447000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45700" tIns="22825" rIns="45700" bIns="228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endParaRPr sz="13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717" name="Google Shape;717;g3e128adc16d_3_11"/>
            <p:cNvPicPr preferRelativeResize="0"/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9775" y="4207655"/>
              <a:ext cx="317036" cy="31912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8" name="Google Shape;718;g3e128adc16d_3_11"/>
          <p:cNvSpPr/>
          <p:nvPr/>
        </p:nvSpPr>
        <p:spPr>
          <a:xfrm>
            <a:off x="1057433" y="2247051"/>
            <a:ext cx="24393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 dirty="0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74% </a:t>
            </a:r>
            <a:r>
              <a:rPr lang="en-US" sz="14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deterioro</a:t>
            </a:r>
            <a:r>
              <a:rPr lang="en-US" sz="14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cognitivo</a:t>
            </a:r>
            <a:endParaRPr sz="1400" b="0" i="0" u="none" strike="noStrike" cap="none" dirty="0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g3e128adc16d_3_11"/>
          <p:cNvSpPr/>
          <p:nvPr/>
        </p:nvSpPr>
        <p:spPr>
          <a:xfrm>
            <a:off x="1057431" y="2584955"/>
            <a:ext cx="1712100" cy="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residentes con distintos grados de deterioro cognitivo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g3e128adc16d_3_11"/>
          <p:cNvSpPr/>
          <p:nvPr/>
        </p:nvSpPr>
        <p:spPr>
          <a:xfrm>
            <a:off x="4924985" y="3067596"/>
            <a:ext cx="21966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71%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disfagia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g3e128adc16d_3_11"/>
          <p:cNvSpPr/>
          <p:nvPr/>
        </p:nvSpPr>
        <p:spPr>
          <a:xfrm>
            <a:off x="4924975" y="3383806"/>
            <a:ext cx="2196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residentes con dificultad para tragar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2" name="Google Shape;722;g3e128adc16d_3_11"/>
          <p:cNvSpPr/>
          <p:nvPr/>
        </p:nvSpPr>
        <p:spPr>
          <a:xfrm>
            <a:off x="1815336" y="4275705"/>
            <a:ext cx="1627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residentes que requieren uso de pañales día y noche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g3e128adc16d_3_11"/>
          <p:cNvSpPr/>
          <p:nvPr/>
        </p:nvSpPr>
        <p:spPr>
          <a:xfrm>
            <a:off x="4625960" y="1695498"/>
            <a:ext cx="2196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residentes requieren suplementos nutricionales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g3e128adc16d_3_11"/>
          <p:cNvSpPr/>
          <p:nvPr/>
        </p:nvSpPr>
        <p:spPr>
          <a:xfrm>
            <a:off x="5306732" y="3989202"/>
            <a:ext cx="2987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13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residentes con       de</a:t>
            </a:r>
            <a:r>
              <a:rPr lang="en-US" sz="22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100 </a:t>
            </a: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años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g3e128adc16d_3_11"/>
          <p:cNvSpPr/>
          <p:nvPr/>
        </p:nvSpPr>
        <p:spPr>
          <a:xfrm>
            <a:off x="4713391" y="2473353"/>
            <a:ext cx="2541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más frecuentes son: hiper tensión arterial, diabetes, artritis, accidente vascular, etc.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g3e128adc16d_3_11"/>
          <p:cNvSpPr/>
          <p:nvPr/>
        </p:nvSpPr>
        <p:spPr>
          <a:xfrm>
            <a:off x="1594460" y="3322116"/>
            <a:ext cx="12138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7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años de edad </a:t>
            </a:r>
            <a:endParaRPr sz="1400" b="0" i="0" u="none" strike="noStrike" cap="none">
              <a:solidFill>
                <a:srgbClr val="CD1F6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g3e128adc16d_3_11"/>
          <p:cNvSpPr/>
          <p:nvPr/>
        </p:nvSpPr>
        <p:spPr>
          <a:xfrm>
            <a:off x="5335941" y="4337239"/>
            <a:ext cx="25443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viven en Fundación Las Rosas en la actualidad</a:t>
            </a:r>
            <a:endParaRPr sz="1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8" name="Google Shape;728;g3e128adc16d_3_11" title="Recurso 315@4x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749463" y="4098482"/>
            <a:ext cx="230366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0"/>
          <p:cNvSpPr/>
          <p:nvPr/>
        </p:nvSpPr>
        <p:spPr>
          <a:xfrm rot="5400000">
            <a:off x="4023125" y="1468425"/>
            <a:ext cx="3666900" cy="3693000"/>
          </a:xfrm>
          <a:prstGeom prst="round2SameRect">
            <a:avLst>
              <a:gd name="adj1" fmla="val 5627"/>
              <a:gd name="adj2" fmla="val 0"/>
            </a:avLst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4" name="Google Shape;734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188518" y="2402936"/>
            <a:ext cx="1955482" cy="2740515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0"/>
          <p:cNvSpPr txBox="1"/>
          <p:nvPr/>
        </p:nvSpPr>
        <p:spPr>
          <a:xfrm>
            <a:off x="466538" y="395916"/>
            <a:ext cx="8167875" cy="507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Mendicancia y Eficiencia en el uso de los Recursos</a:t>
            </a:r>
            <a:endParaRPr/>
          </a:p>
        </p:txBody>
      </p:sp>
      <p:sp>
        <p:nvSpPr>
          <p:cNvPr id="736" name="Google Shape;736;p50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37" name="Google Shape;737;p50"/>
          <p:cNvCxnSpPr/>
          <p:nvPr/>
        </p:nvCxnSpPr>
        <p:spPr>
          <a:xfrm>
            <a:off x="4804321" y="2646252"/>
            <a:ext cx="2687092" cy="0"/>
          </a:xfrm>
          <a:prstGeom prst="straightConnector1">
            <a:avLst/>
          </a:prstGeom>
          <a:noFill/>
          <a:ln w="19050" cap="flat" cmpd="sng">
            <a:solidFill>
              <a:srgbClr val="AB153F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738" name="Google Shape;738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3365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0"/>
          <p:cNvSpPr txBox="1"/>
          <p:nvPr/>
        </p:nvSpPr>
        <p:spPr>
          <a:xfrm>
            <a:off x="4646216" y="1648480"/>
            <a:ext cx="2028087" cy="709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B21E48"/>
                </a:solidFill>
                <a:latin typeface="Calibri"/>
                <a:ea typeface="Calibri"/>
                <a:cs typeface="Calibri"/>
                <a:sym typeface="Calibri"/>
              </a:rPr>
              <a:t>de 350.000 </a:t>
            </a:r>
            <a:r>
              <a:rPr lang="en-US" sz="1800" b="1" i="0" u="none" strike="noStrike" cap="none">
                <a:solidFill>
                  <a:srgbClr val="B21E48"/>
                </a:solidFill>
                <a:latin typeface="Calibri"/>
                <a:ea typeface="Calibri"/>
                <a:cs typeface="Calibri"/>
                <a:sym typeface="Calibri"/>
              </a:rPr>
              <a:t>horas de campos clínicos</a:t>
            </a:r>
            <a:endParaRPr sz="1800" b="1" i="0" u="none" strike="noStrike" cap="none">
              <a:solidFill>
                <a:srgbClr val="B21E4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0" name="Google Shape;740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91012" y="1797675"/>
            <a:ext cx="487862" cy="484109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50"/>
          <p:cNvSpPr txBox="1"/>
          <p:nvPr/>
        </p:nvSpPr>
        <p:spPr>
          <a:xfrm>
            <a:off x="4678874" y="2867889"/>
            <a:ext cx="2966979" cy="678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Campo clínico de 21 carreras</a:t>
            </a:r>
            <a:endParaRPr sz="1800" b="1" i="0" u="none" strike="noStrike" cap="none">
              <a:solidFill>
                <a:srgbClr val="AC103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Universitarias y Técnicas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50"/>
          <p:cNvSpPr txBox="1"/>
          <p:nvPr/>
        </p:nvSpPr>
        <p:spPr>
          <a:xfrm>
            <a:off x="4678874" y="3579428"/>
            <a:ext cx="2966979" cy="632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Medicina, Enfermería, Kinesiología, Terapia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Ocupacional y Técnicos de Enfermería Nivel Superior (TENS), entre otras.</a:t>
            </a:r>
            <a:endParaRPr sz="11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50"/>
          <p:cNvSpPr txBox="1"/>
          <p:nvPr/>
        </p:nvSpPr>
        <p:spPr>
          <a:xfrm>
            <a:off x="438181" y="789092"/>
            <a:ext cx="287616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Datos anuales al cierre 2025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50"/>
          <p:cNvPicPr preferRelativeResize="0"/>
          <p:nvPr/>
        </p:nvPicPr>
        <p:blipFill rotWithShape="1">
          <a:blip r:embed="rId6">
            <a:alphaModFix/>
          </a:blip>
          <a:srcRect l="18119" r="8730"/>
          <a:stretch/>
        </p:blipFill>
        <p:spPr>
          <a:xfrm>
            <a:off x="0" y="1484564"/>
            <a:ext cx="4010026" cy="3658887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0"/>
          <p:cNvSpPr txBox="1"/>
          <p:nvPr/>
        </p:nvSpPr>
        <p:spPr>
          <a:xfrm>
            <a:off x="7770475" y="1849700"/>
            <a:ext cx="1218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Ernestina Jorquera</a:t>
            </a:r>
            <a:r>
              <a:rPr lang="en-US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Hogar Nuestra Señora de la Paz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" name="Google Shape;750;p51"/>
          <p:cNvPicPr preferRelativeResize="0"/>
          <p:nvPr/>
        </p:nvPicPr>
        <p:blipFill rotWithShape="1">
          <a:blip r:embed="rId3">
            <a:alphaModFix/>
          </a:blip>
          <a:srcRect l="5865" t="12321" r="10233"/>
          <a:stretch/>
        </p:blipFill>
        <p:spPr>
          <a:xfrm>
            <a:off x="2227762" y="1208619"/>
            <a:ext cx="1731672" cy="1356930"/>
          </a:xfrm>
          <a:prstGeom prst="roundRect">
            <a:avLst>
              <a:gd name="adj" fmla="val 8594"/>
            </a:avLst>
          </a:prstGeom>
          <a:noFill/>
          <a:ln w="28575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51" name="Google Shape;751;p51"/>
          <p:cNvSpPr/>
          <p:nvPr/>
        </p:nvSpPr>
        <p:spPr>
          <a:xfrm>
            <a:off x="0" y="2813361"/>
            <a:ext cx="9144000" cy="23301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51"/>
          <p:cNvSpPr txBox="1"/>
          <p:nvPr/>
        </p:nvSpPr>
        <p:spPr>
          <a:xfrm>
            <a:off x="466538" y="395916"/>
            <a:ext cx="8167875" cy="507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Mendicancia y Eficiencia en el uso de los Recursos</a:t>
            </a:r>
            <a:endParaRPr/>
          </a:p>
        </p:txBody>
      </p:sp>
      <p:sp>
        <p:nvSpPr>
          <p:cNvPr id="753" name="Google Shape;753;p51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4" name="Google Shape;754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9673" y="3785490"/>
            <a:ext cx="332816" cy="46856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5" name="Google Shape;755;p51"/>
          <p:cNvCxnSpPr/>
          <p:nvPr/>
        </p:nvCxnSpPr>
        <p:spPr>
          <a:xfrm>
            <a:off x="0" y="2813360"/>
            <a:ext cx="9144000" cy="0"/>
          </a:xfrm>
          <a:prstGeom prst="straightConnector1">
            <a:avLst/>
          </a:prstGeom>
          <a:noFill/>
          <a:ln w="9525" cap="flat" cmpd="sng">
            <a:solidFill>
              <a:srgbClr val="AB153F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756" name="Google Shape;756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3365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1"/>
          <p:cNvSpPr txBox="1"/>
          <p:nvPr/>
        </p:nvSpPr>
        <p:spPr>
          <a:xfrm>
            <a:off x="5893365" y="3235984"/>
            <a:ext cx="1593285" cy="1417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Acompañamiento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Cuidado directo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Operación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Mendicancia, 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Salud, 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Oración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C103D"/>
              </a:buClr>
              <a:buSzPts val="1560"/>
              <a:buFont typeface="Arial"/>
              <a:buChar char="•"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Espiritualidad</a:t>
            </a:r>
            <a:endParaRPr sz="1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8" name="Google Shape;758;p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45129" y="1938505"/>
            <a:ext cx="622333" cy="6176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45129" y="1085938"/>
            <a:ext cx="622333" cy="61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5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53157" y="1085938"/>
            <a:ext cx="169548" cy="147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5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90287" y="3545868"/>
            <a:ext cx="731154" cy="667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2" name="Google Shape;762;p51"/>
          <p:cNvPicPr preferRelativeResize="0"/>
          <p:nvPr/>
        </p:nvPicPr>
        <p:blipFill rotWithShape="1">
          <a:blip r:embed="rId10">
            <a:alphaModFix/>
          </a:blip>
          <a:srcRect t="16315" b="35834"/>
          <a:stretch/>
        </p:blipFill>
        <p:spPr>
          <a:xfrm>
            <a:off x="273314" y="3061818"/>
            <a:ext cx="1188093" cy="853148"/>
          </a:xfrm>
          <a:prstGeom prst="roundRect">
            <a:avLst>
              <a:gd name="adj" fmla="val 8852"/>
            </a:avLst>
          </a:prstGeom>
          <a:noFill/>
          <a:ln w="127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63" name="Google Shape;763;p51"/>
          <p:cNvSpPr txBox="1"/>
          <p:nvPr/>
        </p:nvSpPr>
        <p:spPr>
          <a:xfrm>
            <a:off x="3277062" y="3038834"/>
            <a:ext cx="1769054" cy="647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lang="en-US" sz="2000" b="1" i="0" u="none" strike="noStrike" cap="none">
                <a:solidFill>
                  <a:srgbClr val="B21E48"/>
                </a:solidFill>
                <a:latin typeface="Calibri"/>
                <a:ea typeface="Calibri"/>
                <a:cs typeface="Calibri"/>
                <a:sym typeface="Calibri"/>
              </a:rPr>
              <a:t> 93.000 </a:t>
            </a:r>
            <a:r>
              <a:rPr lang="en-US" sz="14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horas</a:t>
            </a: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voluntariado</a:t>
            </a: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4" name="Google Shape;764;p51"/>
          <p:cNvSpPr txBox="1"/>
          <p:nvPr/>
        </p:nvSpPr>
        <p:spPr>
          <a:xfrm>
            <a:off x="3312551" y="3717184"/>
            <a:ext cx="1757671" cy="647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</a:t>
            </a:r>
            <a:r>
              <a:rPr lang="en-US" sz="20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>
                <a:solidFill>
                  <a:srgbClr val="B21E48"/>
                </a:solidFill>
                <a:latin typeface="Calibri"/>
                <a:ea typeface="Calibri"/>
                <a:cs typeface="Calibri"/>
                <a:sym typeface="Calibri"/>
              </a:rPr>
              <a:t>28.500 </a:t>
            </a:r>
            <a:r>
              <a:rPr lang="en-US"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voluntarios</a:t>
            </a: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5" name="Google Shape;765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15810" y="3242463"/>
            <a:ext cx="341046" cy="338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51"/>
          <p:cNvPicPr preferRelativeResize="0"/>
          <p:nvPr/>
        </p:nvPicPr>
        <p:blipFill rotWithShape="1">
          <a:blip r:embed="rId12">
            <a:alphaModFix/>
          </a:blip>
          <a:srcRect l="8871" t="6496" r="18637" b="30483"/>
          <a:stretch/>
        </p:blipFill>
        <p:spPr>
          <a:xfrm>
            <a:off x="1233220" y="3733871"/>
            <a:ext cx="1162998" cy="912925"/>
          </a:xfrm>
          <a:prstGeom prst="roundRect">
            <a:avLst>
              <a:gd name="adj" fmla="val 5460"/>
            </a:avLst>
          </a:prstGeom>
          <a:noFill/>
          <a:ln w="127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67" name="Google Shape;767;p51"/>
          <p:cNvPicPr preferRelativeResize="0"/>
          <p:nvPr/>
        </p:nvPicPr>
        <p:blipFill rotWithShape="1">
          <a:blip r:embed="rId13">
            <a:alphaModFix/>
          </a:blip>
          <a:srcRect l="5536" r="13231"/>
          <a:stretch/>
        </p:blipFill>
        <p:spPr>
          <a:xfrm>
            <a:off x="273314" y="4156444"/>
            <a:ext cx="1188093" cy="822700"/>
          </a:xfrm>
          <a:prstGeom prst="roundRect">
            <a:avLst>
              <a:gd name="adj" fmla="val 5460"/>
            </a:avLst>
          </a:prstGeom>
          <a:noFill/>
          <a:ln w="127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68" name="Google Shape;768;p51"/>
          <p:cNvSpPr txBox="1"/>
          <p:nvPr/>
        </p:nvSpPr>
        <p:spPr>
          <a:xfrm>
            <a:off x="3331296" y="4437169"/>
            <a:ext cx="1787711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Colaboración</a:t>
            </a:r>
            <a:r>
              <a:rPr lang="en-US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más 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18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300</a:t>
            </a:r>
            <a:r>
              <a:rPr lang="en-US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empresas</a:t>
            </a:r>
            <a:endParaRPr sz="1400" b="1" i="0" u="none" strike="noStrike" cap="none">
              <a:solidFill>
                <a:srgbClr val="AC1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69" name="Google Shape;769;p51"/>
          <p:cNvCxnSpPr/>
          <p:nvPr/>
        </p:nvCxnSpPr>
        <p:spPr>
          <a:xfrm>
            <a:off x="3412671" y="3717184"/>
            <a:ext cx="1633445" cy="0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70" name="Google Shape;770;p51"/>
          <p:cNvCxnSpPr/>
          <p:nvPr/>
        </p:nvCxnSpPr>
        <p:spPr>
          <a:xfrm>
            <a:off x="3412671" y="4412677"/>
            <a:ext cx="1633445" cy="0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1" name="Google Shape;771;p51"/>
          <p:cNvSpPr txBox="1"/>
          <p:nvPr/>
        </p:nvSpPr>
        <p:spPr>
          <a:xfrm>
            <a:off x="438181" y="789092"/>
            <a:ext cx="287616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Datos anuales al cierre 2025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p5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915810" y="3914966"/>
            <a:ext cx="341046" cy="3384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3" name="Google Shape;773;p51"/>
          <p:cNvGrpSpPr/>
          <p:nvPr/>
        </p:nvGrpSpPr>
        <p:grpSpPr>
          <a:xfrm>
            <a:off x="5732500" y="1020195"/>
            <a:ext cx="2876100" cy="896583"/>
            <a:chOff x="5732500" y="1020195"/>
            <a:chExt cx="2876100" cy="896583"/>
          </a:xfrm>
        </p:grpSpPr>
        <p:sp>
          <p:nvSpPr>
            <p:cNvPr id="774" name="Google Shape;774;p51"/>
            <p:cNvSpPr txBox="1"/>
            <p:nvPr/>
          </p:nvSpPr>
          <p:spPr>
            <a:xfrm>
              <a:off x="5732500" y="1020195"/>
              <a:ext cx="28761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3175" tIns="61575" rIns="123175" bIns="615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Recibimos</a:t>
              </a:r>
              <a:r>
                <a:rPr lang="en-US" sz="2000" b="1" i="0" u="none" strike="noStrike" cap="none">
                  <a:solidFill>
                    <a:srgbClr val="B21E48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b="1">
                  <a:solidFill>
                    <a:srgbClr val="B21E48"/>
                  </a:solidFill>
                  <a:latin typeface="Calibri"/>
                  <a:ea typeface="Calibri"/>
                  <a:cs typeface="Calibri"/>
                  <a:sym typeface="Calibri"/>
                </a:rPr>
                <a:t>330</a:t>
              </a:r>
              <a:r>
                <a:rPr lang="en-US" sz="2000" b="1" i="0" u="none" strike="noStrike" cap="none">
                  <a:solidFill>
                    <a:srgbClr val="B21E48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b="1">
                  <a:solidFill>
                    <a:srgbClr val="AC103D"/>
                  </a:solidFill>
                  <a:latin typeface="Calibri"/>
                  <a:ea typeface="Calibri"/>
                  <a:cs typeface="Calibri"/>
                  <a:sym typeface="Calibri"/>
                </a:rPr>
                <a:t>toneladas de</a:t>
              </a:r>
              <a:r>
                <a:rPr lang="en-US" sz="14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productos no comercializables</a:t>
              </a:r>
              <a:endParaRPr sz="1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51"/>
            <p:cNvSpPr txBox="1"/>
            <p:nvPr/>
          </p:nvSpPr>
          <p:spPr>
            <a:xfrm>
              <a:off x="5782369" y="1537278"/>
              <a:ext cx="2703300" cy="37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A5A5A5"/>
                  </a:solidFill>
                  <a:latin typeface="Calibri"/>
                  <a:ea typeface="Calibri"/>
                  <a:cs typeface="Calibri"/>
                  <a:sym typeface="Calibri"/>
                </a:rPr>
                <a:t>(Alimentos, productos de corta duración. artículos de aseo personal y útiles de aseo).</a:t>
              </a:r>
              <a:endParaRPr sz="1000" b="1">
                <a:solidFill>
                  <a:srgbClr val="A5A5A5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76" name="Google Shape;776;p51"/>
          <p:cNvGrpSpPr/>
          <p:nvPr/>
        </p:nvGrpSpPr>
        <p:grpSpPr>
          <a:xfrm>
            <a:off x="5814907" y="2041297"/>
            <a:ext cx="2701006" cy="474777"/>
            <a:chOff x="5814907" y="1968236"/>
            <a:chExt cx="2701006" cy="474777"/>
          </a:xfrm>
        </p:grpSpPr>
        <p:sp>
          <p:nvSpPr>
            <p:cNvPr id="777" name="Google Shape;777;p51"/>
            <p:cNvSpPr txBox="1"/>
            <p:nvPr/>
          </p:nvSpPr>
          <p:spPr>
            <a:xfrm>
              <a:off x="5814907" y="1968236"/>
              <a:ext cx="25944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 ahorro en compras de todas las donaciones recibidas fue de:</a:t>
              </a:r>
              <a:endParaRPr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51"/>
            <p:cNvSpPr txBox="1"/>
            <p:nvPr/>
          </p:nvSpPr>
          <p:spPr>
            <a:xfrm>
              <a:off x="6784313" y="2104612"/>
              <a:ext cx="1731600" cy="33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AC103D"/>
                  </a:solidFill>
                  <a:latin typeface="Calibri"/>
                  <a:ea typeface="Calibri"/>
                  <a:cs typeface="Calibri"/>
                  <a:sym typeface="Calibri"/>
                </a:rPr>
                <a:t>$ 240 millones.</a:t>
              </a:r>
              <a:endParaRPr sz="1800" b="1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52"/>
          <p:cNvSpPr/>
          <p:nvPr/>
        </p:nvSpPr>
        <p:spPr>
          <a:xfrm>
            <a:off x="1719264" y="1323975"/>
            <a:ext cx="6724650" cy="1283212"/>
          </a:xfrm>
          <a:prstGeom prst="roundRect">
            <a:avLst>
              <a:gd name="adj" fmla="val 4830"/>
            </a:avLst>
          </a:prstGeom>
          <a:solidFill>
            <a:srgbClr val="F2F2F2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52"/>
          <p:cNvSpPr txBox="1"/>
          <p:nvPr/>
        </p:nvSpPr>
        <p:spPr>
          <a:xfrm>
            <a:off x="466538" y="395916"/>
            <a:ext cx="8167875" cy="538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Especialista en Cuidado de Personas Mayores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52"/>
          <p:cNvSpPr/>
          <p:nvPr/>
        </p:nvSpPr>
        <p:spPr>
          <a:xfrm>
            <a:off x="-319826" y="345929"/>
            <a:ext cx="641289" cy="64128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52"/>
          <p:cNvSpPr txBox="1"/>
          <p:nvPr/>
        </p:nvSpPr>
        <p:spPr>
          <a:xfrm>
            <a:off x="438181" y="789092"/>
            <a:ext cx="287616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1400" b="1" i="0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Datos anuales al cierre 2025</a:t>
            </a:r>
            <a:endParaRPr sz="1400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7" name="Google Shape;787;p52"/>
          <p:cNvPicPr preferRelativeResize="0"/>
          <p:nvPr/>
        </p:nvPicPr>
        <p:blipFill rotWithShape="1">
          <a:blip r:embed="rId3">
            <a:alphaModFix/>
          </a:blip>
          <a:srcRect t="2581" r="1004" b="2614"/>
          <a:stretch/>
        </p:blipFill>
        <p:spPr>
          <a:xfrm>
            <a:off x="818" y="4186840"/>
            <a:ext cx="4340862" cy="9566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8" name="Google Shape;788;p52"/>
          <p:cNvCxnSpPr/>
          <p:nvPr/>
        </p:nvCxnSpPr>
        <p:spPr>
          <a:xfrm>
            <a:off x="523876" y="2784883"/>
            <a:ext cx="7803200" cy="0"/>
          </a:xfrm>
          <a:prstGeom prst="straightConnector1">
            <a:avLst/>
          </a:prstGeom>
          <a:noFill/>
          <a:ln w="19050" cap="flat" cmpd="sng">
            <a:solidFill>
              <a:srgbClr val="AB153F"/>
            </a:solidFill>
            <a:prstDash val="dot"/>
            <a:round/>
            <a:headEnd type="none" w="sm" len="sm"/>
            <a:tailEnd type="none" w="sm" len="sm"/>
          </a:ln>
        </p:spPr>
      </p:cxnSp>
      <p:sp>
        <p:nvSpPr>
          <p:cNvPr id="789" name="Google Shape;789;p52"/>
          <p:cNvSpPr txBox="1"/>
          <p:nvPr/>
        </p:nvSpPr>
        <p:spPr>
          <a:xfrm>
            <a:off x="1019276" y="2892914"/>
            <a:ext cx="3379897" cy="1109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175" tIns="61575" rIns="123175" bIns="615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172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becas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cursos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i="0" u="none" strike="noStrike" cap="none" dirty="0">
              <a:solidFill>
                <a:srgbClr val="AB15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Salud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Mental</a:t>
            </a:r>
            <a:endParaRPr sz="2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entregadas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 2025 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mejorando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calidad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vida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1.103 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Personas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otros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ELEAM.</a:t>
            </a:r>
            <a:endParaRPr sz="12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0" name="Google Shape;790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3365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52"/>
          <p:cNvSpPr txBox="1"/>
          <p:nvPr/>
        </p:nvSpPr>
        <p:spPr>
          <a:xfrm>
            <a:off x="5048250" y="2887882"/>
            <a:ext cx="3762836" cy="1738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000" b="1" i="0" u="none" strike="noStrike" cap="none" dirty="0" smtClean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208.055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actividades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rehabilitación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funcionalidad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recibieron</a:t>
            </a:r>
            <a:r>
              <a:rPr lang="en-US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</a:t>
            </a:r>
            <a:r>
              <a:rPr lang="en-US" sz="11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residentes</a:t>
            </a:r>
            <a:r>
              <a:rPr lang="en-US" sz="11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1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lang="en-US" sz="1200" b="1" i="0" u="none" strike="noStrike" cap="none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12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promedio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atenciones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semanales</a:t>
            </a:r>
            <a:r>
              <a:rPr lang="en-US" sz="2000" b="1" i="0" u="none" strike="noStrike" cap="none" dirty="0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residente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kinesiología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terapia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ocupacional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fonoaudiolología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). </a:t>
            </a: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2" name="Google Shape;792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5098" y="2953020"/>
            <a:ext cx="518493" cy="55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1853" y="3081355"/>
            <a:ext cx="562764" cy="528621"/>
          </a:xfrm>
          <a:prstGeom prst="rect">
            <a:avLst/>
          </a:prstGeom>
          <a:noFill/>
          <a:ln>
            <a:noFill/>
          </a:ln>
        </p:spPr>
      </p:pic>
      <p:sp>
        <p:nvSpPr>
          <p:cNvPr id="794" name="Google Shape;794;p52"/>
          <p:cNvSpPr txBox="1"/>
          <p:nvPr/>
        </p:nvSpPr>
        <p:spPr>
          <a:xfrm>
            <a:off x="2591684" y="1397538"/>
            <a:ext cx="5735392" cy="1046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 nuestro programa de salud mental el </a:t>
            </a:r>
            <a:r>
              <a:rPr lang="en-US" sz="18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93,7%</a:t>
            </a:r>
            <a:r>
              <a:rPr lang="en-US" sz="12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los residentes, logró </a:t>
            </a:r>
            <a:r>
              <a:rPr lang="en-US" sz="12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disminuir los síntomas psicológicos y conductuales secundarios a demencia, mejorando la calidad de vida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durante su estadía en los Hogares.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467</a:t>
            </a:r>
            <a:r>
              <a:rPr lang="en-US" sz="1200" b="1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rPr>
              <a:t> residentes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pasaron por este programa durante el 2025.</a:t>
            </a:r>
            <a:endParaRPr sz="1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5" name="Google Shape;795;p52"/>
          <p:cNvPicPr preferRelativeResize="0"/>
          <p:nvPr/>
        </p:nvPicPr>
        <p:blipFill rotWithShape="1">
          <a:blip r:embed="rId7">
            <a:alphaModFix/>
          </a:blip>
          <a:srcRect t="5187" r="10272" b="8558"/>
          <a:stretch/>
        </p:blipFill>
        <p:spPr>
          <a:xfrm>
            <a:off x="579184" y="1206597"/>
            <a:ext cx="1895662" cy="1215902"/>
          </a:xfrm>
          <a:prstGeom prst="roundRect">
            <a:avLst>
              <a:gd name="adj" fmla="val 8141"/>
            </a:avLst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1000"/>
          </a:blip>
          <a:stretch>
            <a:fillRect/>
          </a:stretch>
        </a:blipFill>
        <a:effectLst/>
      </p:bgPr>
    </p:bg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0"/>
          <p:cNvSpPr txBox="1"/>
          <p:nvPr/>
        </p:nvSpPr>
        <p:spPr>
          <a:xfrm>
            <a:off x="472798" y="427500"/>
            <a:ext cx="6594300" cy="4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49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Ingresos</a:t>
            </a:r>
            <a:r>
              <a:rPr lang="en-US" sz="2749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749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Egresos</a:t>
            </a:r>
            <a:r>
              <a:rPr lang="en-US" sz="2749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749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Fundación</a:t>
            </a:r>
            <a:r>
              <a:rPr lang="en-US" sz="2749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Las Rosas </a:t>
            </a:r>
            <a:r>
              <a:rPr lang="en-US" sz="2749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</a:t>
            </a:r>
            <a:r>
              <a:rPr lang="en-US" sz="2749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749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1" name="Google Shape;80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10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3" name="Google Shape;803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29160" y="461211"/>
            <a:ext cx="311595" cy="43869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04" name="Google Shape;804;p10"/>
          <p:cNvGraphicFramePr/>
          <p:nvPr>
            <p:extLst>
              <p:ext uri="{D42A27DB-BD31-4B8C-83A1-F6EECF244321}">
                <p14:modId xmlns:p14="http://schemas.microsoft.com/office/powerpoint/2010/main" val="1761763822"/>
              </p:ext>
            </p:extLst>
          </p:nvPr>
        </p:nvGraphicFramePr>
        <p:xfrm>
          <a:off x="544023" y="1405513"/>
          <a:ext cx="3420500" cy="524340"/>
        </p:xfrm>
        <a:graphic>
          <a:graphicData uri="http://schemas.openxmlformats.org/drawingml/2006/table">
            <a:tbl>
              <a:tblPr>
                <a:noFill/>
                <a:tableStyleId>{C84C7BE3-CC5E-4159-B524-BB0A2F9D752F}</a:tableStyleId>
              </a:tblPr>
              <a:tblGrid>
                <a:gridCol w="342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Composición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del total de </a:t>
                      </a: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Ingresos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2025</a:t>
                      </a:r>
                      <a:endParaRPr sz="1200" u="none" strike="noStrike" cap="none" dirty="0"/>
                    </a:p>
                  </a:txBody>
                  <a:tcPr marL="71050" marR="71050" marT="35525" marB="355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0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11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$42.837 </a:t>
                      </a:r>
                      <a:r>
                        <a:rPr lang="en-US" sz="1100" b="1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MM</a:t>
                      </a:r>
                      <a:endParaRPr sz="1100" u="none" strike="noStrike" cap="none" dirty="0"/>
                    </a:p>
                  </a:txBody>
                  <a:tcPr marL="71050" marR="71050" marT="35525" marB="355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0A3F">
                        <a:alpha val="5333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05" name="Google Shape;805;p10"/>
          <p:cNvGraphicFramePr/>
          <p:nvPr>
            <p:extLst>
              <p:ext uri="{D42A27DB-BD31-4B8C-83A1-F6EECF244321}">
                <p14:modId xmlns:p14="http://schemas.microsoft.com/office/powerpoint/2010/main" val="1421951385"/>
              </p:ext>
            </p:extLst>
          </p:nvPr>
        </p:nvGraphicFramePr>
        <p:xfrm>
          <a:off x="1114865" y="2376956"/>
          <a:ext cx="1903856" cy="1780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06" name="Google Shape;806;p10"/>
          <p:cNvSpPr txBox="1"/>
          <p:nvPr/>
        </p:nvSpPr>
        <p:spPr>
          <a:xfrm>
            <a:off x="321413" y="2288938"/>
            <a:ext cx="678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Donaci</a:t>
            </a:r>
            <a:r>
              <a:rPr lang="en-US" sz="900" b="1">
                <a:latin typeface="Calibri"/>
                <a:ea typeface="Calibri"/>
                <a:cs typeface="Calibri"/>
                <a:sym typeface="Calibri"/>
              </a:rPr>
              <a:t>ó</a:t>
            </a:r>
            <a:r>
              <a:rPr lang="en-US"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 de Privados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(Amigos FLR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Personas Naturales</a:t>
            </a:r>
            <a:r>
              <a:rPr lang="en-US" sz="5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10"/>
          <p:cNvSpPr txBox="1"/>
          <p:nvPr/>
        </p:nvSpPr>
        <p:spPr>
          <a:xfrm>
            <a:off x="3161161" y="3834417"/>
            <a:ext cx="1161527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Ingresos provenientes del Estado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10"/>
          <p:cNvSpPr txBox="1"/>
          <p:nvPr/>
        </p:nvSpPr>
        <p:spPr>
          <a:xfrm>
            <a:off x="3246954" y="2385008"/>
            <a:ext cx="1239481" cy="18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Donaciones Empresas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10"/>
          <p:cNvSpPr txBox="1"/>
          <p:nvPr/>
        </p:nvSpPr>
        <p:spPr>
          <a:xfrm>
            <a:off x="332855" y="2026418"/>
            <a:ext cx="1019305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39,7</a:t>
            </a:r>
            <a:r>
              <a:rPr lang="en-US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10"/>
          <p:cNvSpPr txBox="1"/>
          <p:nvPr/>
        </p:nvSpPr>
        <p:spPr>
          <a:xfrm>
            <a:off x="3279703" y="3028907"/>
            <a:ext cx="1203052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Donaciones Residentes 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Familias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10"/>
          <p:cNvSpPr txBox="1"/>
          <p:nvPr/>
        </p:nvSpPr>
        <p:spPr>
          <a:xfrm>
            <a:off x="3282573" y="2774926"/>
            <a:ext cx="1030929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14,5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10"/>
          <p:cNvSpPr txBox="1"/>
          <p:nvPr/>
        </p:nvSpPr>
        <p:spPr>
          <a:xfrm>
            <a:off x="3246954" y="2105430"/>
            <a:ext cx="888710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12,1</a:t>
            </a:r>
            <a:r>
              <a:rPr lang="en-US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3" name="Google Shape;813;p10"/>
          <p:cNvSpPr txBox="1"/>
          <p:nvPr/>
        </p:nvSpPr>
        <p:spPr>
          <a:xfrm>
            <a:off x="3157287" y="3567800"/>
            <a:ext cx="1031968" cy="323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33,7</a:t>
            </a:r>
            <a:r>
              <a:rPr lang="en-US" sz="12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3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4" name="Google Shape;814;p10"/>
          <p:cNvCxnSpPr/>
          <p:nvPr/>
        </p:nvCxnSpPr>
        <p:spPr>
          <a:xfrm rot="10800000" flipH="1">
            <a:off x="2325649" y="2253647"/>
            <a:ext cx="829200" cy="294600"/>
          </a:xfrm>
          <a:prstGeom prst="bentConnector3">
            <a:avLst>
              <a:gd name="adj1" fmla="val 25"/>
            </a:avLst>
          </a:prstGeom>
          <a:noFill/>
          <a:ln w="12700" cap="flat" cmpd="sng">
            <a:solidFill>
              <a:srgbClr val="CD1E69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15" name="Google Shape;815;p10"/>
          <p:cNvCxnSpPr>
            <a:endCxn id="811" idx="1"/>
          </p:cNvCxnSpPr>
          <p:nvPr/>
        </p:nvCxnSpPr>
        <p:spPr>
          <a:xfrm rot="10800000" flipH="1">
            <a:off x="2733873" y="2936495"/>
            <a:ext cx="548700" cy="3000"/>
          </a:xfrm>
          <a:prstGeom prst="bentConnector3">
            <a:avLst>
              <a:gd name="adj1" fmla="val 49989"/>
            </a:avLst>
          </a:prstGeom>
          <a:noFill/>
          <a:ln w="12700" cap="flat" cmpd="sng">
            <a:solidFill>
              <a:srgbClr val="CD1E69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16" name="Google Shape;816;p10"/>
          <p:cNvCxnSpPr/>
          <p:nvPr/>
        </p:nvCxnSpPr>
        <p:spPr>
          <a:xfrm>
            <a:off x="2733749" y="3598435"/>
            <a:ext cx="418200" cy="142200"/>
          </a:xfrm>
          <a:prstGeom prst="bentConnector3">
            <a:avLst>
              <a:gd name="adj1" fmla="val 49990"/>
            </a:avLst>
          </a:prstGeom>
          <a:noFill/>
          <a:ln w="12700" cap="flat" cmpd="sng">
            <a:solidFill>
              <a:srgbClr val="CD1E69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17" name="Google Shape;817;p10"/>
          <p:cNvCxnSpPr/>
          <p:nvPr/>
        </p:nvCxnSpPr>
        <p:spPr>
          <a:xfrm>
            <a:off x="1048428" y="2215698"/>
            <a:ext cx="555000" cy="467400"/>
          </a:xfrm>
          <a:prstGeom prst="bentConnector3">
            <a:avLst>
              <a:gd name="adj1" fmla="val 50009"/>
            </a:avLst>
          </a:prstGeom>
          <a:noFill/>
          <a:ln w="12700" cap="flat" cmpd="sng">
            <a:solidFill>
              <a:srgbClr val="CD1E69"/>
            </a:solidFill>
            <a:prstDash val="solid"/>
            <a:round/>
            <a:headEnd type="oval" w="med" len="med"/>
            <a:tailEnd type="oval" w="med" len="med"/>
          </a:ln>
        </p:spPr>
      </p:cxnSp>
      <p:graphicFrame>
        <p:nvGraphicFramePr>
          <p:cNvPr id="818" name="Google Shape;818;p10"/>
          <p:cNvGraphicFramePr/>
          <p:nvPr>
            <p:extLst>
              <p:ext uri="{D42A27DB-BD31-4B8C-83A1-F6EECF244321}">
                <p14:modId xmlns:p14="http://schemas.microsoft.com/office/powerpoint/2010/main" val="535029462"/>
              </p:ext>
            </p:extLst>
          </p:nvPr>
        </p:nvGraphicFramePr>
        <p:xfrm>
          <a:off x="4896007" y="1405513"/>
          <a:ext cx="3420500" cy="253930"/>
        </p:xfrm>
        <a:graphic>
          <a:graphicData uri="http://schemas.openxmlformats.org/drawingml/2006/table">
            <a:tbl>
              <a:tblPr>
                <a:noFill/>
                <a:tableStyleId>{C84C7BE3-CC5E-4159-B524-BB0A2F9D752F}</a:tableStyleId>
              </a:tblPr>
              <a:tblGrid>
                <a:gridCol w="342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3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Composición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Total </a:t>
                      </a:r>
                      <a:r>
                        <a:rPr lang="en-US" sz="1200" b="1" i="0" u="none" strike="noStrike" cap="none" dirty="0" err="1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Egresos</a:t>
                      </a:r>
                      <a:r>
                        <a:rPr lang="en-US" sz="1200" b="1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2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2025</a:t>
                      </a:r>
                      <a:endParaRPr sz="1200" u="none" strike="noStrike" cap="none" dirty="0"/>
                    </a:p>
                  </a:txBody>
                  <a:tcPr marL="71050" marR="71050" marT="35525" marB="355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0A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819" name="Google Shape;819;p10"/>
          <p:cNvGrpSpPr/>
          <p:nvPr/>
        </p:nvGrpSpPr>
        <p:grpSpPr>
          <a:xfrm>
            <a:off x="5265683" y="2092150"/>
            <a:ext cx="3295549" cy="2295988"/>
            <a:chOff x="6646317" y="2950113"/>
            <a:chExt cx="4242385" cy="2955644"/>
          </a:xfrm>
        </p:grpSpPr>
        <p:graphicFrame>
          <p:nvGraphicFramePr>
            <p:cNvPr id="820" name="Google Shape;820;p10"/>
            <p:cNvGraphicFramePr/>
            <p:nvPr/>
          </p:nvGraphicFramePr>
          <p:xfrm>
            <a:off x="6646317" y="3620707"/>
            <a:ext cx="2443227" cy="22850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821" name="Google Shape;821;p10"/>
            <p:cNvSpPr txBox="1"/>
            <p:nvPr/>
          </p:nvSpPr>
          <p:spPr>
            <a:xfrm>
              <a:off x="6734749" y="3289189"/>
              <a:ext cx="1177500" cy="3763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Gestión de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Adminstración</a:t>
              </a:r>
              <a:endPara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0"/>
            <p:cNvSpPr txBox="1"/>
            <p:nvPr/>
          </p:nvSpPr>
          <p:spPr>
            <a:xfrm>
              <a:off x="6741354" y="2950113"/>
              <a:ext cx="1326900" cy="415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1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6,8</a:t>
              </a:r>
              <a:r>
                <a:rPr lang="en-US" sz="1200" b="0" i="0" u="none" strike="noStrike" cap="none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%</a:t>
              </a:r>
              <a:endParaRPr sz="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"/>
            <p:cNvSpPr txBox="1"/>
            <p:nvPr/>
          </p:nvSpPr>
          <p:spPr>
            <a:xfrm>
              <a:off x="9387726" y="3682156"/>
              <a:ext cx="1430592" cy="415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Búsqueda y Gestión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De Financiamiento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"/>
            <p:cNvSpPr txBox="1"/>
            <p:nvPr/>
          </p:nvSpPr>
          <p:spPr>
            <a:xfrm>
              <a:off x="9446302" y="3281409"/>
              <a:ext cx="1111500" cy="415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5,7</a:t>
              </a:r>
              <a:r>
                <a:rPr lang="en-US" sz="1200" b="0" i="0" u="none" strike="noStrike" cap="none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%</a:t>
              </a:r>
              <a:endParaRPr sz="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0"/>
            <p:cNvSpPr txBox="1"/>
            <p:nvPr/>
          </p:nvSpPr>
          <p:spPr>
            <a:xfrm>
              <a:off x="9446302" y="4753739"/>
              <a:ext cx="1111500" cy="415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Cuidado del Residente</a:t>
              </a:r>
              <a:endPara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0"/>
            <p:cNvSpPr txBox="1"/>
            <p:nvPr/>
          </p:nvSpPr>
          <p:spPr>
            <a:xfrm>
              <a:off x="9446302" y="4359574"/>
              <a:ext cx="1442400" cy="4159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22825" rIns="45700" bIns="228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 smtClea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87,5</a:t>
              </a:r>
              <a:r>
                <a:rPr lang="en-US" sz="1200" b="0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%</a:t>
              </a:r>
              <a:endParaRPr sz="3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7" name="Google Shape;827;p10"/>
            <p:cNvCxnSpPr/>
            <p:nvPr/>
          </p:nvCxnSpPr>
          <p:spPr>
            <a:xfrm rot="-5400000" flipH="1">
              <a:off x="7518623" y="3252835"/>
              <a:ext cx="674598" cy="519326"/>
            </a:xfrm>
            <a:prstGeom prst="bentConnector3">
              <a:avLst>
                <a:gd name="adj1" fmla="val -2166"/>
              </a:avLst>
            </a:prstGeom>
            <a:noFill/>
            <a:ln w="12700" cap="flat" cmpd="sng">
              <a:solidFill>
                <a:srgbClr val="CD1E69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cxnSp>
          <p:nvCxnSpPr>
            <p:cNvPr id="828" name="Google Shape;828;p10"/>
            <p:cNvCxnSpPr/>
            <p:nvPr/>
          </p:nvCxnSpPr>
          <p:spPr>
            <a:xfrm flipH="1">
              <a:off x="8455244" y="3489359"/>
              <a:ext cx="831065" cy="521012"/>
            </a:xfrm>
            <a:prstGeom prst="bentConnector3">
              <a:avLst>
                <a:gd name="adj1" fmla="val 1304"/>
              </a:avLst>
            </a:prstGeom>
            <a:noFill/>
            <a:ln w="12700" cap="flat" cmpd="sng">
              <a:solidFill>
                <a:srgbClr val="CD1E69"/>
              </a:solidFill>
              <a:prstDash val="solid"/>
              <a:round/>
              <a:headEnd type="oval" w="med" len="med"/>
              <a:tailEnd type="oval" w="med" len="med"/>
            </a:ln>
          </p:spPr>
        </p:cxnSp>
        <p:cxnSp>
          <p:nvCxnSpPr>
            <p:cNvPr id="829" name="Google Shape;829;p10"/>
            <p:cNvCxnSpPr>
              <a:stCxn id="826" idx="1"/>
            </p:cNvCxnSpPr>
            <p:nvPr/>
          </p:nvCxnSpPr>
          <p:spPr>
            <a:xfrm flipH="1">
              <a:off x="8788102" y="4567563"/>
              <a:ext cx="658200" cy="431400"/>
            </a:xfrm>
            <a:prstGeom prst="bentConnector3">
              <a:avLst>
                <a:gd name="adj1" fmla="val 47957"/>
              </a:avLst>
            </a:prstGeom>
            <a:noFill/>
            <a:ln w="12700" cap="flat" cmpd="sng">
              <a:solidFill>
                <a:srgbClr val="CD1E69"/>
              </a:solidFill>
              <a:prstDash val="solid"/>
              <a:round/>
              <a:headEnd type="oval" w="med" len="med"/>
              <a:tailEnd type="oval" w="med" len="med"/>
            </a:ln>
          </p:spPr>
        </p:cxnSp>
      </p:grpSp>
      <p:graphicFrame>
        <p:nvGraphicFramePr>
          <p:cNvPr id="830" name="Google Shape;830;p10"/>
          <p:cNvGraphicFramePr/>
          <p:nvPr>
            <p:extLst>
              <p:ext uri="{D42A27DB-BD31-4B8C-83A1-F6EECF244321}">
                <p14:modId xmlns:p14="http://schemas.microsoft.com/office/powerpoint/2010/main" val="778174799"/>
              </p:ext>
            </p:extLst>
          </p:nvPr>
        </p:nvGraphicFramePr>
        <p:xfrm>
          <a:off x="4896007" y="1666014"/>
          <a:ext cx="3420500" cy="238690"/>
        </p:xfrm>
        <a:graphic>
          <a:graphicData uri="http://schemas.openxmlformats.org/drawingml/2006/table">
            <a:tbl>
              <a:tblPr>
                <a:noFill/>
                <a:tableStyleId>{C84C7BE3-CC5E-4159-B524-BB0A2F9D752F}</a:tableStyleId>
              </a:tblPr>
              <a:tblGrid>
                <a:gridCol w="342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1100" b="1" i="0" u="none" strike="noStrike" cap="none" dirty="0" smtClean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$45.146 </a:t>
                      </a:r>
                      <a:r>
                        <a:rPr lang="en-US" sz="1100" b="1" i="0" u="none" strike="noStrike" cap="none" dirty="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MM</a:t>
                      </a:r>
                      <a:endParaRPr sz="1100" u="none" strike="noStrike" cap="none" dirty="0"/>
                    </a:p>
                  </a:txBody>
                  <a:tcPr marL="71050" marR="71050" marT="35525" marB="355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B0A3F">
                        <a:alpha val="5333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5000"/>
          </a:blip>
          <a:stretch>
            <a:fillRect/>
          </a:stretch>
        </a:blipFill>
        <a:effectLst/>
      </p:bgPr>
    </p:bg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g32cbc835b09_0_3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39981" y="1172954"/>
            <a:ext cx="3885525" cy="3885525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g32cbc835b09_0_308"/>
          <p:cNvSpPr txBox="1"/>
          <p:nvPr/>
        </p:nvSpPr>
        <p:spPr>
          <a:xfrm>
            <a:off x="544531" y="809667"/>
            <a:ext cx="2820260" cy="55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Sostenibilidad – Impacto </a:t>
            </a:r>
            <a:r>
              <a:rPr lang="en-US" sz="32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99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7" name="Google Shape;837;g32cbc835b09_0_308"/>
          <p:cNvSpPr txBox="1"/>
          <p:nvPr/>
        </p:nvSpPr>
        <p:spPr>
          <a:xfrm>
            <a:off x="544531" y="325584"/>
            <a:ext cx="5180208" cy="66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Medición de Impacto</a:t>
            </a:r>
            <a:endParaRPr sz="39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8" name="Google Shape;838;g32cbc835b09_0_308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g32cbc835b09_0_308"/>
          <p:cNvSpPr/>
          <p:nvPr/>
        </p:nvSpPr>
        <p:spPr>
          <a:xfrm>
            <a:off x="2653635" y="1086607"/>
            <a:ext cx="4058220" cy="4058220"/>
          </a:xfrm>
          <a:prstGeom prst="donut">
            <a:avLst>
              <a:gd name="adj" fmla="val 8665"/>
            </a:avLst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0" name="Google Shape;840;g32cbc835b09_0_3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0831" y="3718764"/>
            <a:ext cx="795123" cy="7759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" name="Google Shape;84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3796882" y="1196999"/>
            <a:ext cx="5352113" cy="394670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43"/>
          <p:cNvSpPr/>
          <p:nvPr/>
        </p:nvSpPr>
        <p:spPr>
          <a:xfrm>
            <a:off x="794" y="50"/>
            <a:ext cx="9142413" cy="1196948"/>
          </a:xfrm>
          <a:prstGeom prst="rect">
            <a:avLst/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7" name="Google Shape;847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43"/>
          <p:cNvSpPr txBox="1"/>
          <p:nvPr/>
        </p:nvSpPr>
        <p:spPr>
          <a:xfrm>
            <a:off x="408261" y="388039"/>
            <a:ext cx="6987729" cy="54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Medimos el impacto de los aportes</a:t>
            </a:r>
            <a:endParaRPr sz="3599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49" name="Google Shape;849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69073" y="1401583"/>
            <a:ext cx="3745574" cy="2241979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43"/>
          <p:cNvSpPr txBox="1"/>
          <p:nvPr/>
        </p:nvSpPr>
        <p:spPr>
          <a:xfrm>
            <a:off x="934530" y="1548025"/>
            <a:ext cx="4442017" cy="504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Medición de impacto de las donaciones</a:t>
            </a:r>
            <a:endParaRPr sz="1800" b="1" i="0" u="none" strike="noStrike" cap="none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43"/>
          <p:cNvSpPr txBox="1"/>
          <p:nvPr/>
        </p:nvSpPr>
        <p:spPr>
          <a:xfrm>
            <a:off x="934530" y="2106151"/>
            <a:ext cx="3518222" cy="247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Hoy contamos con un modelo de medición de impacto de las donaciones que permite </a:t>
            </a:r>
            <a:r>
              <a:rPr lang="en-US" sz="1400" b="1" i="0" u="none" strike="noStrike" cap="none">
                <a:solidFill>
                  <a:srgbClr val="00A0DD"/>
                </a:solidFill>
                <a:latin typeface="Calibri"/>
                <a:ea typeface="Calibri"/>
                <a:cs typeface="Calibri"/>
                <a:sym typeface="Calibri"/>
              </a:rPr>
              <a:t>sumarnos</a:t>
            </a:r>
            <a:r>
              <a:rPr lang="en-US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con mayor fuerza a las </a:t>
            </a:r>
            <a:r>
              <a:rPr lang="en-US" sz="1400" b="1" i="0" u="none" strike="noStrike" cap="none">
                <a:solidFill>
                  <a:srgbClr val="00A0DD"/>
                </a:solidFill>
                <a:latin typeface="Calibri"/>
                <a:ea typeface="Calibri"/>
                <a:cs typeface="Calibri"/>
                <a:sym typeface="Calibri"/>
              </a:rPr>
              <a:t>estrategias de sostenibilidad de las empresas</a:t>
            </a:r>
            <a:r>
              <a:rPr lang="en-US" sz="14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A0DD"/>
                </a:solidFill>
                <a:latin typeface="Calibri"/>
                <a:ea typeface="Calibri"/>
                <a:cs typeface="Calibri"/>
                <a:sym typeface="Calibri"/>
              </a:rPr>
              <a:t>Norma N°461 CMF</a:t>
            </a:r>
            <a:endParaRPr sz="350" b="1" i="0" u="none" strike="noStrike" cap="none">
              <a:solidFill>
                <a:srgbClr val="00A0D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A0DD"/>
                </a:solidFill>
                <a:latin typeface="Calibri"/>
                <a:ea typeface="Calibri"/>
                <a:cs typeface="Calibri"/>
                <a:sym typeface="Calibri"/>
              </a:rPr>
              <a:t>Estrategias de ESG </a:t>
            </a:r>
            <a:r>
              <a:rPr lang="en-US" sz="1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 reportes </a:t>
            </a: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 mediciones</a:t>
            </a:r>
            <a:endParaRPr sz="1200" b="0" i="0" u="none" strike="noStrike" cap="none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2" name="Google Shape;852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245" y="3179395"/>
            <a:ext cx="118240" cy="166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6821" y="3561933"/>
            <a:ext cx="118240" cy="166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4" name="Google Shape;854;p4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01793" y="347720"/>
            <a:ext cx="657461" cy="637659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43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43"/>
          <p:cNvSpPr/>
          <p:nvPr/>
        </p:nvSpPr>
        <p:spPr>
          <a:xfrm>
            <a:off x="792474" y="1621216"/>
            <a:ext cx="78038" cy="1300432"/>
          </a:xfrm>
          <a:prstGeom prst="rect">
            <a:avLst/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1000"/>
          </a:blip>
          <a:stretch>
            <a:fillRect/>
          </a:stretch>
        </a:blipFill>
        <a:effectLst/>
      </p:bgPr>
    </p:bg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3"/>
          <p:cNvSpPr/>
          <p:nvPr/>
        </p:nvSpPr>
        <p:spPr>
          <a:xfrm>
            <a:off x="794" y="50"/>
            <a:ext cx="9142413" cy="1196948"/>
          </a:xfrm>
          <a:prstGeom prst="rect">
            <a:avLst/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13"/>
          <p:cNvSpPr txBox="1"/>
          <p:nvPr/>
        </p:nvSpPr>
        <p:spPr>
          <a:xfrm>
            <a:off x="437916" y="461519"/>
            <a:ext cx="7771207" cy="54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Modelo de Medición de Impacto de FLR</a:t>
            </a:r>
            <a:endParaRPr sz="3599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13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4" name="Google Shape;864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97498" y="324448"/>
            <a:ext cx="657461" cy="637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13"/>
          <p:cNvSpPr/>
          <p:nvPr/>
        </p:nvSpPr>
        <p:spPr>
          <a:xfrm>
            <a:off x="2644243" y="1630148"/>
            <a:ext cx="3147099" cy="3154126"/>
          </a:xfrm>
          <a:prstGeom prst="donut">
            <a:avLst>
              <a:gd name="adj" fmla="val 23572"/>
            </a:avLst>
          </a:prstGeom>
          <a:solidFill>
            <a:srgbClr val="B7B7B7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8" name="Google Shape;868;p13"/>
          <p:cNvGrpSpPr/>
          <p:nvPr/>
        </p:nvGrpSpPr>
        <p:grpSpPr>
          <a:xfrm>
            <a:off x="886845" y="1707871"/>
            <a:ext cx="542146" cy="1923882"/>
            <a:chOff x="2005150" y="3345140"/>
            <a:chExt cx="864202" cy="3066335"/>
          </a:xfrm>
        </p:grpSpPr>
        <p:pic>
          <p:nvPicPr>
            <p:cNvPr id="869" name="Google Shape;869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08273" y="4128516"/>
              <a:ext cx="859658" cy="7459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0" name="Google Shape;870;p1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005150" y="3345140"/>
              <a:ext cx="859658" cy="7514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1" name="Google Shape;871;p1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009694" y="4906369"/>
              <a:ext cx="859658" cy="7370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2" name="Google Shape;872;p1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05150" y="5675289"/>
              <a:ext cx="859658" cy="73618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73" name="Google Shape;873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42538" y="1434739"/>
            <a:ext cx="561026" cy="471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669471" y="3229233"/>
            <a:ext cx="523232" cy="456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69472" y="3712653"/>
            <a:ext cx="523232" cy="4632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6" name="Google Shape;876;p13"/>
          <p:cNvGrpSpPr/>
          <p:nvPr/>
        </p:nvGrpSpPr>
        <p:grpSpPr>
          <a:xfrm>
            <a:off x="886845" y="3960457"/>
            <a:ext cx="539295" cy="952961"/>
            <a:chOff x="3614736" y="2234326"/>
            <a:chExt cx="859658" cy="1518854"/>
          </a:xfrm>
        </p:grpSpPr>
        <p:pic>
          <p:nvPicPr>
            <p:cNvPr id="877" name="Google Shape;877;p1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614736" y="3016994"/>
              <a:ext cx="859658" cy="7361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8" name="Google Shape;878;p1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614736" y="2234326"/>
              <a:ext cx="859658" cy="75149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13"/>
          <p:cNvSpPr/>
          <p:nvPr/>
        </p:nvSpPr>
        <p:spPr>
          <a:xfrm>
            <a:off x="2331606" y="1334069"/>
            <a:ext cx="3766281" cy="3729394"/>
          </a:xfrm>
          <a:prstGeom prst="donut">
            <a:avLst>
              <a:gd name="adj" fmla="val 10698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0" name="Google Shape;880;p13"/>
          <p:cNvCxnSpPr/>
          <p:nvPr/>
        </p:nvCxnSpPr>
        <p:spPr>
          <a:xfrm>
            <a:off x="1521480" y="3960475"/>
            <a:ext cx="0" cy="962461"/>
          </a:xfrm>
          <a:prstGeom prst="straightConnector1">
            <a:avLst/>
          </a:prstGeom>
          <a:noFill/>
          <a:ln w="57150" cap="flat" cmpd="sng">
            <a:solidFill>
              <a:srgbClr val="5597D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81" name="Google Shape;881;p13"/>
          <p:cNvCxnSpPr/>
          <p:nvPr/>
        </p:nvCxnSpPr>
        <p:spPr>
          <a:xfrm>
            <a:off x="1544035" y="1713191"/>
            <a:ext cx="0" cy="1913378"/>
          </a:xfrm>
          <a:prstGeom prst="straightConnector1">
            <a:avLst/>
          </a:prstGeom>
          <a:noFill/>
          <a:ln w="57150" cap="flat" cmpd="sng">
            <a:solidFill>
              <a:srgbClr val="3FAB3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82" name="Google Shape;882;p13"/>
          <p:cNvCxnSpPr/>
          <p:nvPr/>
        </p:nvCxnSpPr>
        <p:spPr>
          <a:xfrm>
            <a:off x="6552327" y="3229233"/>
            <a:ext cx="0" cy="946777"/>
          </a:xfrm>
          <a:prstGeom prst="straightConnector1">
            <a:avLst/>
          </a:prstGeom>
          <a:noFill/>
          <a:ln w="57150" cap="flat" cmpd="sng">
            <a:solidFill>
              <a:srgbClr val="FDC53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83" name="Google Shape;883;p13"/>
          <p:cNvCxnSpPr/>
          <p:nvPr/>
        </p:nvCxnSpPr>
        <p:spPr>
          <a:xfrm>
            <a:off x="6552327" y="1435645"/>
            <a:ext cx="0" cy="582169"/>
          </a:xfrm>
          <a:prstGeom prst="straightConnector1">
            <a:avLst/>
          </a:prstGeom>
          <a:noFill/>
          <a:ln w="57150" cap="flat" cmpd="sng">
            <a:solidFill>
              <a:srgbClr val="AB15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84" name="Google Shape;884;p13"/>
          <p:cNvSpPr/>
          <p:nvPr/>
        </p:nvSpPr>
        <p:spPr>
          <a:xfrm>
            <a:off x="4082285" y="2943562"/>
            <a:ext cx="147048" cy="193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13"/>
          <p:cNvSpPr/>
          <p:nvPr/>
        </p:nvSpPr>
        <p:spPr>
          <a:xfrm>
            <a:off x="4082285" y="2943562"/>
            <a:ext cx="147048" cy="193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2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86" name="Google Shape;886;p13"/>
          <p:cNvCxnSpPr/>
          <p:nvPr/>
        </p:nvCxnSpPr>
        <p:spPr>
          <a:xfrm rot="10800000" flipH="1">
            <a:off x="5146896" y="3706778"/>
            <a:ext cx="1330480" cy="237517"/>
          </a:xfrm>
          <a:prstGeom prst="bentConnector3">
            <a:avLst>
              <a:gd name="adj1" fmla="val 82156"/>
            </a:avLst>
          </a:prstGeom>
          <a:noFill/>
          <a:ln w="12700" cap="flat" cmpd="sng">
            <a:solidFill>
              <a:srgbClr val="FDC530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87" name="Google Shape;887;p13"/>
          <p:cNvCxnSpPr/>
          <p:nvPr/>
        </p:nvCxnSpPr>
        <p:spPr>
          <a:xfrm flipH="1">
            <a:off x="5267333" y="1742867"/>
            <a:ext cx="1230908" cy="819087"/>
          </a:xfrm>
          <a:prstGeom prst="bentConnector3">
            <a:avLst>
              <a:gd name="adj1" fmla="val 18767"/>
            </a:avLst>
          </a:prstGeom>
          <a:noFill/>
          <a:ln w="12700" cap="flat" cmpd="sng">
            <a:solidFill>
              <a:srgbClr val="AB153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88" name="Google Shape;888;p13"/>
          <p:cNvCxnSpPr/>
          <p:nvPr/>
        </p:nvCxnSpPr>
        <p:spPr>
          <a:xfrm>
            <a:off x="1597417" y="2483234"/>
            <a:ext cx="1453540" cy="363479"/>
          </a:xfrm>
          <a:prstGeom prst="bentConnector3">
            <a:avLst>
              <a:gd name="adj1" fmla="val 34951"/>
            </a:avLst>
          </a:prstGeom>
          <a:noFill/>
          <a:ln w="12700" cap="flat" cmpd="sng">
            <a:solidFill>
              <a:srgbClr val="3FAB34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89" name="Google Shape;889;p13"/>
          <p:cNvCxnSpPr/>
          <p:nvPr/>
        </p:nvCxnSpPr>
        <p:spPr>
          <a:xfrm rot="10800000" flipH="1">
            <a:off x="1575567" y="4063278"/>
            <a:ext cx="1818751" cy="432181"/>
          </a:xfrm>
          <a:prstGeom prst="bentConnector3">
            <a:avLst>
              <a:gd name="adj1" fmla="val 27574"/>
            </a:avLst>
          </a:prstGeom>
          <a:noFill/>
          <a:ln w="12700" cap="flat" cmpd="sng">
            <a:solidFill>
              <a:srgbClr val="5597D3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890" name="Google Shape;890;p13" title="kpi@4x.png"/>
          <p:cNvPicPr preferRelativeResize="0"/>
          <p:nvPr/>
        </p:nvPicPr>
        <p:blipFill rotWithShape="1">
          <a:blip r:embed="rId12">
            <a:alphaModFix/>
          </a:blip>
          <a:srcRect b="71218"/>
          <a:stretch/>
        </p:blipFill>
        <p:spPr>
          <a:xfrm>
            <a:off x="3016285" y="1794458"/>
            <a:ext cx="2374628" cy="699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13" title="cada pilar@4x.png"/>
          <p:cNvPicPr preferRelativeResize="0"/>
          <p:nvPr/>
        </p:nvPicPr>
        <p:blipFill rotWithShape="1">
          <a:blip r:embed="rId13">
            <a:alphaModFix/>
          </a:blip>
          <a:srcRect t="78501"/>
          <a:stretch/>
        </p:blipFill>
        <p:spPr>
          <a:xfrm>
            <a:off x="3017203" y="4148807"/>
            <a:ext cx="2412079" cy="481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13" title="Alcance@4x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837429" y="1478310"/>
            <a:ext cx="783820" cy="193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13" title="Recurso 202@4x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3031890" y="2014969"/>
            <a:ext cx="2343419" cy="2343419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13"/>
          <p:cNvSpPr txBox="1"/>
          <p:nvPr/>
        </p:nvSpPr>
        <p:spPr>
          <a:xfrm>
            <a:off x="4242975" y="2198397"/>
            <a:ext cx="915448" cy="415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9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Residencia Permanente</a:t>
            </a:r>
            <a:endParaRPr sz="9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13"/>
          <p:cNvSpPr/>
          <p:nvPr/>
        </p:nvSpPr>
        <p:spPr>
          <a:xfrm>
            <a:off x="3660185" y="2620424"/>
            <a:ext cx="1126196" cy="1115029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2667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137150" tIns="68550" rIns="137150" bIns="685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13"/>
          <p:cNvSpPr txBox="1"/>
          <p:nvPr/>
        </p:nvSpPr>
        <p:spPr>
          <a:xfrm>
            <a:off x="4409672" y="3599768"/>
            <a:ext cx="980324" cy="276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9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Alimentación</a:t>
            </a:r>
            <a:endParaRPr sz="9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7" name="Google Shape;897;p13"/>
          <p:cNvSpPr txBox="1"/>
          <p:nvPr/>
        </p:nvSpPr>
        <p:spPr>
          <a:xfrm>
            <a:off x="3133564" y="2501618"/>
            <a:ext cx="913152" cy="553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9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Cuidados de Salud Física y Mental</a:t>
            </a:r>
            <a:endParaRPr sz="9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13"/>
          <p:cNvSpPr txBox="1"/>
          <p:nvPr/>
        </p:nvSpPr>
        <p:spPr>
          <a:xfrm>
            <a:off x="3438389" y="3718605"/>
            <a:ext cx="1080212" cy="415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68550" rIns="1371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9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Terapias Envejecimiento </a:t>
            </a:r>
            <a:endParaRPr sz="9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9" name="Google Shape;899;p13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762414" y="2738776"/>
            <a:ext cx="933854" cy="896214"/>
          </a:xfrm>
          <a:prstGeom prst="flowChartConnector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53"/>
          <p:cNvSpPr/>
          <p:nvPr/>
        </p:nvSpPr>
        <p:spPr>
          <a:xfrm>
            <a:off x="794" y="50"/>
            <a:ext cx="9142413" cy="1196948"/>
          </a:xfrm>
          <a:prstGeom prst="rect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53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6" name="Google Shape;906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53"/>
          <p:cNvSpPr txBox="1"/>
          <p:nvPr/>
        </p:nvSpPr>
        <p:spPr>
          <a:xfrm>
            <a:off x="587523" y="387032"/>
            <a:ext cx="7968951" cy="600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Nuestro Desafío</a:t>
            </a: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53"/>
          <p:cNvSpPr txBox="1"/>
          <p:nvPr/>
        </p:nvSpPr>
        <p:spPr>
          <a:xfrm>
            <a:off x="2163912" y="2445930"/>
            <a:ext cx="38796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Impacto Social</a:t>
            </a: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9" name="Google Shape;909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11562" y="158699"/>
            <a:ext cx="1041496" cy="87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2891" y="2250089"/>
            <a:ext cx="1019259" cy="880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54"/>
          <p:cNvSpPr/>
          <p:nvPr/>
        </p:nvSpPr>
        <p:spPr>
          <a:xfrm>
            <a:off x="794" y="50"/>
            <a:ext cx="9142413" cy="1196948"/>
          </a:xfrm>
          <a:prstGeom prst="rect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54"/>
          <p:cNvSpPr txBox="1"/>
          <p:nvPr/>
        </p:nvSpPr>
        <p:spPr>
          <a:xfrm>
            <a:off x="437916" y="461519"/>
            <a:ext cx="7771207" cy="54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 vejez en Chile</a:t>
            </a:r>
            <a:endParaRPr/>
          </a:p>
        </p:txBody>
      </p:sp>
      <p:sp>
        <p:nvSpPr>
          <p:cNvPr id="917" name="Google Shape;917;p54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8" name="Google Shape;918;p54" descr="https://lh7-rt.googleusercontent.com/slidesz/AGV_vUed9RfGSk-Yudu1QIPKSJ0RDuo7EUyUZnoT9As_qolys5uWzbZDAGYXLfTWH9G44yGjkOerOJa9mCvQFOiakL6wttdfFBVvX-L9Xr10fNVWDr03gGA0mmGL98m-yXZPlghNTqTuX0IVTQDVoJFt5A=s2048?key=qmvBCQPsHHgq5PlroqFwKyNc"/>
          <p:cNvPicPr preferRelativeResize="0"/>
          <p:nvPr/>
        </p:nvPicPr>
        <p:blipFill rotWithShape="1">
          <a:blip r:embed="rId3">
            <a:alphaModFix/>
          </a:blip>
          <a:srcRect l="42604"/>
          <a:stretch/>
        </p:blipFill>
        <p:spPr>
          <a:xfrm flipH="1">
            <a:off x="2561688" y="1190182"/>
            <a:ext cx="4020624" cy="3953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54"/>
          <p:cNvSpPr/>
          <p:nvPr/>
        </p:nvSpPr>
        <p:spPr>
          <a:xfrm>
            <a:off x="97022" y="2613870"/>
            <a:ext cx="2368438" cy="1134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Año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s-CL" sz="2200" b="1" i="0" u="none" strike="noStrike" cap="none" dirty="0" smtClean="0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3.800.000</a:t>
            </a: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Personas </a:t>
            </a:r>
            <a:r>
              <a:rPr lang="en-US" sz="2200" b="1" i="0" u="none" strike="noStrike" cap="none" dirty="0" err="1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54"/>
          <p:cNvSpPr txBox="1"/>
          <p:nvPr/>
        </p:nvSpPr>
        <p:spPr>
          <a:xfrm>
            <a:off x="352683" y="3748088"/>
            <a:ext cx="18571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de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cada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5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chilenos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adulto</a:t>
            </a:r>
            <a:r>
              <a:rPr lang="en-US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mayor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54"/>
          <p:cNvSpPr/>
          <p:nvPr/>
        </p:nvSpPr>
        <p:spPr>
          <a:xfrm>
            <a:off x="6678540" y="1551833"/>
            <a:ext cx="2368438" cy="1134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Año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2050</a:t>
            </a: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200" b="1" i="0" u="none" strike="noStrike" cap="none" dirty="0" smtClean="0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5.938.500</a:t>
            </a:r>
            <a:endParaRPr sz="22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2200" b="1" i="0" u="none" strike="noStrike" cap="none" dirty="0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Personas </a:t>
            </a:r>
            <a:r>
              <a:rPr lang="en-US" sz="2200" b="1" i="0" u="none" strike="noStrike" cap="none" dirty="0" err="1">
                <a:solidFill>
                  <a:srgbClr val="CC2B6A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endParaRPr sz="2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54"/>
          <p:cNvSpPr txBox="1"/>
          <p:nvPr/>
        </p:nvSpPr>
        <p:spPr>
          <a:xfrm>
            <a:off x="6934201" y="2686051"/>
            <a:ext cx="18571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de cada 3 chilenos será mayor de 60 años</a:t>
            </a:r>
            <a:endParaRPr sz="1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4" name="Google Shape;924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10991" y="3416410"/>
            <a:ext cx="903537" cy="57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5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5367" y="1882683"/>
            <a:ext cx="1383268" cy="540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55"/>
          <p:cNvSpPr/>
          <p:nvPr/>
        </p:nvSpPr>
        <p:spPr>
          <a:xfrm>
            <a:off x="-1" y="3848179"/>
            <a:ext cx="5198099" cy="67308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1" name="Google Shape;931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932" name="Google Shape;932;p55"/>
          <p:cNvSpPr txBox="1"/>
          <p:nvPr/>
        </p:nvSpPr>
        <p:spPr>
          <a:xfrm>
            <a:off x="682643" y="338119"/>
            <a:ext cx="7968951" cy="10433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Baja disponibilidad de camas en Chile para </a:t>
            </a: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ersonas </a:t>
            </a:r>
            <a:r>
              <a:rPr lang="en-US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ayores vulnerables</a:t>
            </a:r>
            <a:endParaRPr/>
          </a:p>
        </p:txBody>
      </p:sp>
      <p:sp>
        <p:nvSpPr>
          <p:cNvPr id="933" name="Google Shape;933;p55"/>
          <p:cNvSpPr/>
          <p:nvPr/>
        </p:nvSpPr>
        <p:spPr>
          <a:xfrm>
            <a:off x="-167426" y="4983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4" name="Google Shape;934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8246" y="1735667"/>
            <a:ext cx="7198006" cy="1965314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55"/>
          <p:cNvSpPr txBox="1"/>
          <p:nvPr/>
        </p:nvSpPr>
        <p:spPr>
          <a:xfrm>
            <a:off x="2965147" y="2367776"/>
            <a:ext cx="127415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0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0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Chile, la </a:t>
            </a:r>
            <a:r>
              <a:rPr lang="en-US" sz="10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oferta</a:t>
            </a:r>
            <a:r>
              <a:rPr lang="en-US" sz="10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formal total de camas </a:t>
            </a:r>
            <a:r>
              <a:rPr lang="en-US" sz="10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0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ELEAM </a:t>
            </a:r>
            <a:r>
              <a:rPr lang="en-US" sz="10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</a:t>
            </a:r>
            <a:r>
              <a:rPr lang="en-US" sz="10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24.000</a:t>
            </a:r>
            <a:endParaRPr sz="1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55"/>
          <p:cNvSpPr txBox="1"/>
          <p:nvPr/>
        </p:nvSpPr>
        <p:spPr>
          <a:xfrm>
            <a:off x="1112068" y="2248985"/>
            <a:ext cx="1464446" cy="90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05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Hoy </a:t>
            </a:r>
            <a:r>
              <a:rPr lang="en-US" sz="105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05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Chile entre 80.000 y 120.000 Personas </a:t>
            </a:r>
            <a:r>
              <a:rPr lang="en-US" sz="1050" b="1" dirty="0" err="1" smtClean="0"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105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ayores</a:t>
            </a:r>
            <a:r>
              <a:rPr lang="en-US" sz="105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s-CL" sz="105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requieren institucionalización</a:t>
            </a:r>
            <a:endParaRPr sz="105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55"/>
          <p:cNvSpPr txBox="1"/>
          <p:nvPr/>
        </p:nvSpPr>
        <p:spPr>
          <a:xfrm>
            <a:off x="6421471" y="2410157"/>
            <a:ext cx="1323448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Desde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2020 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han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cerrado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750 camas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8" name="Google Shape;938;p55"/>
          <p:cNvSpPr txBox="1"/>
          <p:nvPr/>
        </p:nvSpPr>
        <p:spPr>
          <a:xfrm>
            <a:off x="4721937" y="2330448"/>
            <a:ext cx="12699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0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Faltan</a:t>
            </a:r>
            <a:r>
              <a:rPr lang="en-US" sz="10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entre </a:t>
            </a:r>
            <a:r>
              <a:rPr lang="en-US" sz="1000" b="1" dirty="0" smtClean="0">
                <a:latin typeface="Calibri"/>
                <a:ea typeface="Calibri"/>
                <a:cs typeface="Calibri"/>
                <a:sym typeface="Calibri"/>
              </a:rPr>
              <a:t>56.000 y 96.000 </a:t>
            </a:r>
            <a:r>
              <a:rPr lang="en-US" sz="1000" b="1" dirty="0" err="1" smtClean="0">
                <a:latin typeface="Calibri"/>
                <a:ea typeface="Calibri"/>
                <a:cs typeface="Calibri"/>
                <a:sym typeface="Calibri"/>
              </a:rPr>
              <a:t>cupos</a:t>
            </a:r>
            <a:r>
              <a:rPr lang="en-US" sz="1000" b="1" dirty="0" smtClean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dirty="0" err="1" smtClean="0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000" b="1" dirty="0" smtClean="0">
                <a:latin typeface="Calibri"/>
                <a:ea typeface="Calibri"/>
                <a:cs typeface="Calibri"/>
                <a:sym typeface="Calibri"/>
              </a:rPr>
              <a:t> residencies </a:t>
            </a:r>
            <a:r>
              <a:rPr lang="en-US" sz="1000" b="1" dirty="0" err="1" smtClean="0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000" b="1" dirty="0" smtClean="0"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1000" b="1" dirty="0" err="1" smtClean="0">
                <a:latin typeface="Calibri"/>
                <a:ea typeface="Calibri"/>
                <a:cs typeface="Calibri"/>
                <a:sym typeface="Calibri"/>
              </a:rPr>
              <a:t>país</a:t>
            </a:r>
            <a:endParaRPr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9" name="Google Shape;939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6275491" y="3508044"/>
            <a:ext cx="257068" cy="3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55"/>
          <p:cNvSpPr txBox="1"/>
          <p:nvPr/>
        </p:nvSpPr>
        <p:spPr>
          <a:xfrm>
            <a:off x="5706364" y="3848179"/>
            <a:ext cx="139532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16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NECESIDAD</a:t>
            </a:r>
            <a:endParaRPr sz="1600" b="0" i="0" u="none" strike="noStrike" cap="none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1600" b="1" i="0" u="none" strike="noStrike" cap="none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DE CAMAS</a:t>
            </a:r>
            <a:endParaRPr sz="1600" b="0" i="0" u="none" strike="noStrike" cap="none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3" name="Google Shape;943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9613" y="1591452"/>
            <a:ext cx="608055" cy="606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5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10461" y="2978093"/>
            <a:ext cx="1254218" cy="622110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55"/>
          <p:cNvSpPr txBox="1"/>
          <p:nvPr/>
        </p:nvSpPr>
        <p:spPr>
          <a:xfrm>
            <a:off x="226616" y="4763117"/>
            <a:ext cx="4699795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Fuente: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Observatorio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envejecimiento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Universidad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Católica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Confuturo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Catastro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9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Senama</a:t>
            </a:r>
            <a:r>
              <a:rPr lang="en-US" sz="9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2021</a:t>
            </a:r>
            <a:endParaRPr sz="9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6" name="Google Shape;946;p5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392695" y="1619107"/>
            <a:ext cx="548846" cy="342341"/>
          </a:xfrm>
          <a:prstGeom prst="rect">
            <a:avLst/>
          </a:prstGeom>
          <a:noFill/>
          <a:ln>
            <a:noFill/>
          </a:ln>
        </p:spPr>
      </p:pic>
      <p:sp>
        <p:nvSpPr>
          <p:cNvPr id="947" name="Google Shape;947;p55"/>
          <p:cNvSpPr txBox="1"/>
          <p:nvPr/>
        </p:nvSpPr>
        <p:spPr>
          <a:xfrm>
            <a:off x="226616" y="3862370"/>
            <a:ext cx="4971483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segmento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sin fines de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lucro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4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Fundación</a:t>
            </a:r>
            <a:r>
              <a:rPr lang="en-US" sz="14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Las Rosas</a:t>
            </a:r>
            <a:r>
              <a:rPr lang="en-US" sz="1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aporta</a:t>
            </a:r>
            <a:r>
              <a:rPr lang="en-US" sz="1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14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25%</a:t>
            </a:r>
            <a:r>
              <a:rPr lang="en-US" sz="1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las camas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existentes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convirtiéndose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 ELEAM 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000" b="1" i="0" u="none" strike="noStrike" cap="none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Establecimiento</a:t>
            </a:r>
            <a:r>
              <a:rPr lang="en-US" sz="1000" b="1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Larga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Estadía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Adultos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importante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n-US" sz="1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país</a:t>
            </a:r>
            <a:r>
              <a:rPr lang="en-US" sz="1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3" name="Google Shape;953;p56"/>
          <p:cNvGrpSpPr/>
          <p:nvPr/>
        </p:nvGrpSpPr>
        <p:grpSpPr>
          <a:xfrm>
            <a:off x="6061938" y="3040365"/>
            <a:ext cx="894153" cy="858344"/>
            <a:chOff x="12445931" y="5847993"/>
            <a:chExt cx="1866900" cy="1792133"/>
          </a:xfrm>
        </p:grpSpPr>
        <p:sp>
          <p:nvSpPr>
            <p:cNvPr id="954" name="Google Shape;954;p56"/>
            <p:cNvSpPr/>
            <p:nvPr/>
          </p:nvSpPr>
          <p:spPr>
            <a:xfrm>
              <a:off x="12445931" y="5847993"/>
              <a:ext cx="1866900" cy="1792133"/>
            </a:xfrm>
            <a:prstGeom prst="ellipse">
              <a:avLst/>
            </a:prstGeom>
            <a:solidFill>
              <a:srgbClr val="AB15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56"/>
            <p:cNvSpPr txBox="1"/>
            <p:nvPr/>
          </p:nvSpPr>
          <p:spPr>
            <a:xfrm>
              <a:off x="12491092" y="6303651"/>
              <a:ext cx="1724969" cy="9638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 dirty="0" smtClean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+456</a:t>
              </a:r>
              <a:endParaRPr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56" name="Google Shape;956;p56"/>
          <p:cNvGrpSpPr/>
          <p:nvPr/>
        </p:nvGrpSpPr>
        <p:grpSpPr>
          <a:xfrm>
            <a:off x="4468843" y="4022421"/>
            <a:ext cx="766508" cy="704585"/>
            <a:chOff x="11374700" y="7585906"/>
            <a:chExt cx="1449701" cy="1332585"/>
          </a:xfrm>
        </p:grpSpPr>
        <p:sp>
          <p:nvSpPr>
            <p:cNvPr id="957" name="Google Shape;957;p56"/>
            <p:cNvSpPr/>
            <p:nvPr/>
          </p:nvSpPr>
          <p:spPr>
            <a:xfrm>
              <a:off x="11374700" y="7585906"/>
              <a:ext cx="1449701" cy="1332585"/>
            </a:xfrm>
            <a:prstGeom prst="ellipse">
              <a:avLst/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endPara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56"/>
            <p:cNvSpPr txBox="1"/>
            <p:nvPr/>
          </p:nvSpPr>
          <p:spPr>
            <a:xfrm>
              <a:off x="11411130" y="7930069"/>
              <a:ext cx="1372105" cy="6984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1800" b="1" i="0" u="none" strike="noStrike" cap="none" dirty="0" smtClean="0">
                  <a:solidFill>
                    <a:schemeClr val="l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+244</a:t>
              </a:r>
              <a:endParaRPr sz="1800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961" name="Google Shape;961;p56"/>
          <p:cNvGrpSpPr/>
          <p:nvPr/>
        </p:nvGrpSpPr>
        <p:grpSpPr>
          <a:xfrm>
            <a:off x="495112" y="1100790"/>
            <a:ext cx="8340278" cy="3347712"/>
            <a:chOff x="652315" y="2518199"/>
            <a:chExt cx="15774012" cy="6331546"/>
          </a:xfrm>
        </p:grpSpPr>
        <p:grpSp>
          <p:nvGrpSpPr>
            <p:cNvPr id="962" name="Google Shape;962;p56"/>
            <p:cNvGrpSpPr/>
            <p:nvPr/>
          </p:nvGrpSpPr>
          <p:grpSpPr>
            <a:xfrm>
              <a:off x="652315" y="2518199"/>
              <a:ext cx="14522295" cy="6331546"/>
              <a:chOff x="644873" y="1649796"/>
              <a:chExt cx="16517521" cy="7201440"/>
            </a:xfrm>
          </p:grpSpPr>
          <p:sp>
            <p:nvSpPr>
              <p:cNvPr id="963" name="Google Shape;963;p56"/>
              <p:cNvSpPr/>
              <p:nvPr/>
            </p:nvSpPr>
            <p:spPr>
              <a:xfrm rot="-1862202">
                <a:off x="1544463" y="6447721"/>
                <a:ext cx="3387726" cy="1237640"/>
              </a:xfrm>
              <a:prstGeom prst="rect">
                <a:avLst/>
              </a:prstGeom>
              <a:solidFill>
                <a:srgbClr val="FFD5AB"/>
              </a:solidFill>
              <a:ln w="25400" cap="flat" cmpd="sng">
                <a:solidFill>
                  <a:srgbClr val="FFD5A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4" name="Google Shape;964;p56"/>
              <p:cNvSpPr/>
              <p:nvPr/>
            </p:nvSpPr>
            <p:spPr>
              <a:xfrm>
                <a:off x="724360" y="7155786"/>
                <a:ext cx="1733550" cy="1695450"/>
              </a:xfrm>
              <a:prstGeom prst="ellipse">
                <a:avLst/>
              </a:prstGeom>
              <a:solidFill>
                <a:schemeClr val="accent2"/>
              </a:solidFill>
              <a:ln w="25400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5" name="Google Shape;965;p56"/>
              <p:cNvSpPr/>
              <p:nvPr/>
            </p:nvSpPr>
            <p:spPr>
              <a:xfrm rot="546770">
                <a:off x="4687167" y="5655514"/>
                <a:ext cx="3054717" cy="1342283"/>
              </a:xfrm>
              <a:prstGeom prst="rect">
                <a:avLst/>
              </a:prstGeom>
              <a:solidFill>
                <a:srgbClr val="FFB7B7"/>
              </a:solidFill>
              <a:ln w="25400" cap="flat" cmpd="sng">
                <a:solidFill>
                  <a:srgbClr val="FFB7B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56"/>
              <p:cNvSpPr/>
              <p:nvPr/>
            </p:nvSpPr>
            <p:spPr>
              <a:xfrm rot="-161787">
                <a:off x="3997851" y="5420929"/>
                <a:ext cx="1733550" cy="1695450"/>
              </a:xfrm>
              <a:prstGeom prst="ellipse">
                <a:avLst/>
              </a:prstGeom>
              <a:solidFill>
                <a:srgbClr val="AC103D"/>
              </a:solidFill>
              <a:ln w="25400" cap="flat" cmpd="sng">
                <a:solidFill>
                  <a:srgbClr val="C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rgbClr val="AC103D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7" name="Google Shape;967;p56"/>
              <p:cNvSpPr txBox="1"/>
              <p:nvPr/>
            </p:nvSpPr>
            <p:spPr>
              <a:xfrm>
                <a:off x="644873" y="7549638"/>
                <a:ext cx="1785788" cy="860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8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1967</a:t>
                </a:r>
                <a:endParaRPr sz="2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56"/>
              <p:cNvSpPr/>
              <p:nvPr/>
            </p:nvSpPr>
            <p:spPr>
              <a:xfrm rot="-1549077">
                <a:off x="7828338" y="5009379"/>
                <a:ext cx="3042399" cy="1465055"/>
              </a:xfrm>
              <a:prstGeom prst="rect">
                <a:avLst/>
              </a:prstGeom>
              <a:solidFill>
                <a:srgbClr val="C7DDF1"/>
              </a:solidFill>
              <a:ln w="25400" cap="flat" cmpd="sng">
                <a:solidFill>
                  <a:srgbClr val="C7DD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56"/>
              <p:cNvSpPr/>
              <p:nvPr/>
            </p:nvSpPr>
            <p:spPr>
              <a:xfrm>
                <a:off x="6843758" y="5746195"/>
                <a:ext cx="1733550" cy="1695450"/>
              </a:xfrm>
              <a:prstGeom prst="ellipse">
                <a:avLst/>
              </a:prstGeom>
              <a:solidFill>
                <a:srgbClr val="1F3864"/>
              </a:solidFill>
              <a:ln w="25400" cap="flat" cmpd="sng">
                <a:solidFill>
                  <a:srgbClr val="1F386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56"/>
              <p:cNvSpPr/>
              <p:nvPr/>
            </p:nvSpPr>
            <p:spPr>
              <a:xfrm rot="-787041">
                <a:off x="10397222" y="3941465"/>
                <a:ext cx="3042399" cy="1663638"/>
              </a:xfrm>
              <a:prstGeom prst="rect">
                <a:avLst/>
              </a:prstGeom>
              <a:solidFill>
                <a:srgbClr val="FEE59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1" name="Google Shape;971;p56"/>
              <p:cNvSpPr/>
              <p:nvPr/>
            </p:nvSpPr>
            <p:spPr>
              <a:xfrm>
                <a:off x="9652706" y="4196281"/>
                <a:ext cx="1733550" cy="169545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2" name="Google Shape;972;p56"/>
              <p:cNvSpPr/>
              <p:nvPr/>
            </p:nvSpPr>
            <p:spPr>
              <a:xfrm rot="-2185049">
                <a:off x="13281344" y="2685916"/>
                <a:ext cx="3042399" cy="1663638"/>
              </a:xfrm>
              <a:prstGeom prst="rect">
                <a:avLst/>
              </a:prstGeom>
              <a:solidFill>
                <a:srgbClr val="DBC1F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56"/>
              <p:cNvSpPr/>
              <p:nvPr/>
            </p:nvSpPr>
            <p:spPr>
              <a:xfrm rot="-1280836">
                <a:off x="12605453" y="3616593"/>
                <a:ext cx="1733550" cy="1695450"/>
              </a:xfrm>
              <a:prstGeom prst="ellipse">
                <a:avLst/>
              </a:prstGeom>
              <a:solidFill>
                <a:srgbClr val="7030A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56"/>
              <p:cNvSpPr/>
              <p:nvPr/>
            </p:nvSpPr>
            <p:spPr>
              <a:xfrm>
                <a:off x="15316386" y="1649796"/>
                <a:ext cx="1733550" cy="1695450"/>
              </a:xfrm>
              <a:prstGeom prst="ellipse">
                <a:avLst/>
              </a:prstGeom>
              <a:solidFill>
                <a:srgbClr val="AB15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100"/>
                  <a:buFont typeface="Arial"/>
                  <a:buNone/>
                </a:pPr>
                <a:endParaRPr sz="21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5" name="Google Shape;975;p56"/>
              <p:cNvSpPr txBox="1"/>
              <p:nvPr/>
            </p:nvSpPr>
            <p:spPr>
              <a:xfrm>
                <a:off x="9594557" y="4555911"/>
                <a:ext cx="1950375" cy="860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8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2025</a:t>
                </a:r>
                <a:endParaRPr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6" name="Google Shape;976;p56"/>
              <p:cNvSpPr txBox="1"/>
              <p:nvPr/>
            </p:nvSpPr>
            <p:spPr>
              <a:xfrm>
                <a:off x="15325495" y="1968197"/>
                <a:ext cx="1836899" cy="860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8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2030</a:t>
                </a:r>
                <a:endParaRPr sz="20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977" name="Google Shape;977;p56"/>
            <p:cNvCxnSpPr/>
            <p:nvPr/>
          </p:nvCxnSpPr>
          <p:spPr>
            <a:xfrm rot="10800000">
              <a:off x="1490408" y="4733070"/>
              <a:ext cx="0" cy="2981828"/>
            </a:xfrm>
            <a:prstGeom prst="straightConnector1">
              <a:avLst/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cxnSp>
          <p:nvCxnSpPr>
            <p:cNvPr id="978" name="Google Shape;978;p56"/>
            <p:cNvCxnSpPr>
              <a:stCxn id="971" idx="0"/>
            </p:cNvCxnSpPr>
            <p:nvPr/>
          </p:nvCxnSpPr>
          <p:spPr>
            <a:xfrm rot="10800000">
              <a:off x="9298424" y="2734783"/>
              <a:ext cx="35700" cy="2022300"/>
            </a:xfrm>
            <a:prstGeom prst="straightConnector1">
              <a:avLst/>
            </a:prstGeom>
            <a:noFill/>
            <a:ln w="28575" cap="flat" cmpd="sng">
              <a:solidFill>
                <a:srgbClr val="4A86E8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cxnSp>
          <p:nvCxnSpPr>
            <p:cNvPr id="979" name="Google Shape;979;p56"/>
            <p:cNvCxnSpPr/>
            <p:nvPr/>
          </p:nvCxnSpPr>
          <p:spPr>
            <a:xfrm>
              <a:off x="14401795" y="3653608"/>
              <a:ext cx="0" cy="1825955"/>
            </a:xfrm>
            <a:prstGeom prst="straightConnector1">
              <a:avLst/>
            </a:prstGeom>
            <a:noFill/>
            <a:ln w="28575" cap="flat" cmpd="sng">
              <a:solidFill>
                <a:srgbClr val="AB153F"/>
              </a:solidFill>
              <a:prstDash val="solid"/>
              <a:round/>
              <a:headEnd type="none" w="sm" len="sm"/>
              <a:tailEnd type="oval" w="med" len="med"/>
            </a:ln>
          </p:spPr>
        </p:cxnSp>
        <p:sp>
          <p:nvSpPr>
            <p:cNvPr id="980" name="Google Shape;980;p56"/>
            <p:cNvSpPr txBox="1"/>
            <p:nvPr/>
          </p:nvSpPr>
          <p:spPr>
            <a:xfrm>
              <a:off x="14561935" y="4911122"/>
              <a:ext cx="1864392" cy="873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AC103D"/>
                  </a:solidFill>
                  <a:latin typeface="Arial"/>
                  <a:ea typeface="Arial"/>
                  <a:cs typeface="Arial"/>
                  <a:sym typeface="Arial"/>
                </a:rPr>
                <a:t>3.0</a:t>
              </a:r>
              <a:r>
                <a:rPr lang="en-US" sz="2400" b="1">
                  <a:solidFill>
                    <a:srgbClr val="AC103D"/>
                  </a:solidFill>
                </a:rPr>
                <a:t>00</a:t>
              </a:r>
              <a:endParaRPr sz="2400" b="0" i="0" u="none" strike="noStrike" cap="none">
                <a:solidFill>
                  <a:srgbClr val="AC103D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56"/>
            <p:cNvSpPr txBox="1"/>
            <p:nvPr/>
          </p:nvSpPr>
          <p:spPr>
            <a:xfrm>
              <a:off x="9463576" y="3257210"/>
              <a:ext cx="1676701" cy="873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AC103D"/>
                  </a:solidFill>
                  <a:latin typeface="Calibri"/>
                  <a:ea typeface="Calibri"/>
                  <a:cs typeface="Calibri"/>
                  <a:sym typeface="Calibri"/>
                </a:rPr>
                <a:t>2.</a:t>
              </a:r>
              <a:r>
                <a:rPr lang="en-US" sz="2400" b="1">
                  <a:solidFill>
                    <a:srgbClr val="AC103D"/>
                  </a:solidFill>
                  <a:latin typeface="Calibri"/>
                  <a:ea typeface="Calibri"/>
                  <a:cs typeface="Calibri"/>
                  <a:sym typeface="Calibri"/>
                </a:rPr>
                <a:t>300</a:t>
              </a:r>
              <a:endParaRPr sz="2400" b="0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56"/>
            <p:cNvSpPr txBox="1"/>
            <p:nvPr/>
          </p:nvSpPr>
          <p:spPr>
            <a:xfrm>
              <a:off x="1655995" y="5249872"/>
              <a:ext cx="949675" cy="873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-US" sz="2400" b="1" i="0" u="none" strike="noStrike" cap="none">
                  <a:solidFill>
                    <a:srgbClr val="AC103D"/>
                  </a:solidFill>
                  <a:latin typeface="Calibri"/>
                  <a:ea typeface="Calibri"/>
                  <a:cs typeface="Calibri"/>
                  <a:sym typeface="Calibri"/>
                </a:rPr>
                <a:t>40</a:t>
              </a:r>
              <a:endParaRPr sz="2400" b="0" i="0" u="none" strike="noStrike" cap="none">
                <a:solidFill>
                  <a:srgbClr val="AC10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983" name="Google Shape;983;p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711628" y="4558000"/>
              <a:ext cx="1128897" cy="704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4" name="Google Shape;984;p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535461" y="2523368"/>
              <a:ext cx="1128897" cy="7046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5" name="Google Shape;985;p5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4616706" y="4152216"/>
              <a:ext cx="1128897" cy="7046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86" name="Google Shape;986;p56"/>
          <p:cNvSpPr txBox="1"/>
          <p:nvPr/>
        </p:nvSpPr>
        <p:spPr>
          <a:xfrm>
            <a:off x="537127" y="327086"/>
            <a:ext cx="8290859" cy="65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Desafío</a:t>
            </a:r>
            <a:r>
              <a:rPr lang="en-US" sz="36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44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2030</a:t>
            </a:r>
            <a:r>
              <a:rPr lang="en-US" sz="36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3600" b="1" i="0" u="none" strike="noStrike" cap="none" dirty="0" err="1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crecimiento</a:t>
            </a:r>
            <a:r>
              <a:rPr lang="en-US" sz="36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3600" b="1" i="0" u="none" strike="noStrike" cap="none" dirty="0">
                <a:solidFill>
                  <a:srgbClr val="222A35"/>
                </a:solidFill>
                <a:latin typeface="Calibri"/>
                <a:ea typeface="Calibri"/>
                <a:cs typeface="Calibri"/>
                <a:sym typeface="Calibri"/>
              </a:rPr>
              <a:t> camas</a:t>
            </a:r>
            <a:endParaRPr sz="3600" dirty="0"/>
          </a:p>
        </p:txBody>
      </p:sp>
      <p:sp>
        <p:nvSpPr>
          <p:cNvPr id="987" name="Google Shape;987;p56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8" name="Google Shape;988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533;g3ce5228225b_0_334"/>
          <p:cNvSpPr txBox="1"/>
          <p:nvPr/>
        </p:nvSpPr>
        <p:spPr>
          <a:xfrm>
            <a:off x="7141986" y="3073944"/>
            <a:ext cx="1867429" cy="8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spAutoFit/>
          </a:bodyPr>
          <a:lstStyle/>
          <a:p>
            <a:pPr defTabSz="914217">
              <a:buClr>
                <a:srgbClr val="000000"/>
              </a:buClr>
              <a:buSzPts val="2100"/>
            </a:pPr>
            <a:r>
              <a:rPr lang="en-US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NECESITAMOS </a:t>
            </a:r>
            <a:r>
              <a:rPr lang="en-US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</a:t>
            </a:r>
            <a:r>
              <a:rPr lang="en-US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NUEVOS </a:t>
            </a:r>
            <a:r>
              <a:rPr lang="en-US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HOGARES </a:t>
            </a:r>
            <a:r>
              <a:rPr lang="en-US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10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Malloa</a:t>
            </a:r>
            <a:r>
              <a:rPr lang="en-US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0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Doñihue</a:t>
            </a:r>
            <a:r>
              <a:rPr lang="en-US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0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Labranza</a:t>
            </a:r>
            <a:r>
              <a:rPr lang="en-US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defTabSz="914217">
              <a:buClr>
                <a:srgbClr val="000000"/>
              </a:buClr>
              <a:buSzPts val="2100"/>
            </a:pPr>
            <a:r>
              <a:rPr lang="en-US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lang="en-US" sz="1000" kern="0" dirty="0" err="1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otro</a:t>
            </a:r>
            <a:r>
              <a:rPr lang="en-US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000" kern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534;g3ce5228225b_0_334"/>
          <p:cNvSpPr txBox="1"/>
          <p:nvPr/>
        </p:nvSpPr>
        <p:spPr>
          <a:xfrm>
            <a:off x="5454424" y="3976034"/>
            <a:ext cx="1751782" cy="8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spAutoFit/>
          </a:bodyPr>
          <a:lstStyle/>
          <a:p>
            <a:pPr defTabSz="914217">
              <a:buClr>
                <a:srgbClr val="000000"/>
              </a:buClr>
              <a:buSzPts val="2100"/>
            </a:pPr>
            <a:r>
              <a:rPr lang="en-US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AMPLIACIONES </a:t>
            </a:r>
            <a:endParaRPr lang="en-US" b="1" kern="0" dirty="0" smtClea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914217">
              <a:buClr>
                <a:srgbClr val="000000"/>
              </a:buClr>
              <a:buSzPts val="2100"/>
            </a:pPr>
            <a:r>
              <a:rPr lang="en-US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</a:t>
            </a:r>
            <a:r>
              <a:rPr lang="en-US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lang="en-US" b="1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HOGARES</a:t>
            </a:r>
          </a:p>
          <a:p>
            <a:pPr defTabSz="914217">
              <a:buClr>
                <a:srgbClr val="000000"/>
              </a:buClr>
              <a:buSzPts val="2100"/>
            </a:pPr>
            <a:r>
              <a:rPr lang="es-MX" sz="1000" kern="0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(Curicó, Viña del Mar, Nogales e Independencia)</a:t>
            </a:r>
            <a:endParaRPr sz="1000" kern="0" dirty="0">
              <a:solidFill>
                <a:srgbClr val="000000"/>
              </a:solidFill>
              <a:sym typeface="Arial"/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7076546" y="3138488"/>
            <a:ext cx="0" cy="704944"/>
          </a:xfrm>
          <a:prstGeom prst="line">
            <a:avLst/>
          </a:prstGeom>
          <a:ln w="19050">
            <a:solidFill>
              <a:srgbClr val="AB15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/>
          <p:cNvCxnSpPr/>
          <p:nvPr/>
        </p:nvCxnSpPr>
        <p:spPr>
          <a:xfrm>
            <a:off x="5391983" y="4054422"/>
            <a:ext cx="0" cy="704944"/>
          </a:xfrm>
          <a:prstGeom prst="line">
            <a:avLst/>
          </a:prstGeom>
          <a:ln w="19050">
            <a:solidFill>
              <a:srgbClr val="CD1F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57"/>
          <p:cNvSpPr txBox="1"/>
          <p:nvPr/>
        </p:nvSpPr>
        <p:spPr>
          <a:xfrm>
            <a:off x="544531" y="387032"/>
            <a:ext cx="82908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Sostenibilidad Futura</a:t>
            </a:r>
            <a:endParaRPr/>
          </a:p>
        </p:txBody>
      </p:sp>
      <p:sp>
        <p:nvSpPr>
          <p:cNvPr id="994" name="Google Shape;994;p57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4" name="Google Shape;1004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1" y="4521259"/>
            <a:ext cx="3250636" cy="6221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5" name="Google Shape;1005;p57"/>
          <p:cNvGrpSpPr/>
          <p:nvPr/>
        </p:nvGrpSpPr>
        <p:grpSpPr>
          <a:xfrm>
            <a:off x="244494" y="1159959"/>
            <a:ext cx="8035295" cy="3361300"/>
            <a:chOff x="669935" y="1473742"/>
            <a:chExt cx="9953890" cy="4163881"/>
          </a:xfrm>
        </p:grpSpPr>
        <p:cxnSp>
          <p:nvCxnSpPr>
            <p:cNvPr id="1006" name="Google Shape;1006;p57"/>
            <p:cNvCxnSpPr>
              <a:endCxn id="1007" idx="0"/>
            </p:cNvCxnSpPr>
            <p:nvPr/>
          </p:nvCxnSpPr>
          <p:spPr>
            <a:xfrm>
              <a:off x="9382125" y="3437423"/>
              <a:ext cx="0" cy="1701000"/>
            </a:xfrm>
            <a:prstGeom prst="straightConnector1">
              <a:avLst/>
            </a:prstGeom>
            <a:noFill/>
            <a:ln w="19050" cap="flat" cmpd="sng">
              <a:solidFill>
                <a:srgbClr val="A30A3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08" name="Google Shape;1008;p57"/>
            <p:cNvCxnSpPr/>
            <p:nvPr/>
          </p:nvCxnSpPr>
          <p:spPr>
            <a:xfrm>
              <a:off x="8074550" y="3437375"/>
              <a:ext cx="0" cy="736500"/>
            </a:xfrm>
            <a:prstGeom prst="straightConnector1">
              <a:avLst/>
            </a:prstGeom>
            <a:noFill/>
            <a:ln w="19050" cap="flat" cmpd="sng">
              <a:solidFill>
                <a:srgbClr val="A30A3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09" name="Google Shape;1009;p57"/>
            <p:cNvSpPr/>
            <p:nvPr/>
          </p:nvSpPr>
          <p:spPr>
            <a:xfrm>
              <a:off x="4054298" y="1473742"/>
              <a:ext cx="3136605" cy="654049"/>
            </a:xfrm>
            <a:prstGeom prst="roundRect">
              <a:avLst>
                <a:gd name="adj" fmla="val 15723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Calibri"/>
                <a:buNone/>
              </a:pPr>
              <a:r>
                <a:rPr lang="en-US" sz="20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Impacto Social</a:t>
              </a:r>
              <a:endPara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10" name="Google Shape;1010;p57"/>
            <p:cNvCxnSpPr>
              <a:stCxn id="1009" idx="1"/>
              <a:endCxn id="1011" idx="0"/>
            </p:cNvCxnSpPr>
            <p:nvPr/>
          </p:nvCxnSpPr>
          <p:spPr>
            <a:xfrm flipH="1">
              <a:off x="3211298" y="1800767"/>
              <a:ext cx="843000" cy="520800"/>
            </a:xfrm>
            <a:prstGeom prst="bentConnector2">
              <a:avLst/>
            </a:prstGeom>
            <a:noFill/>
            <a:ln w="19050" cap="flat" cmpd="sng">
              <a:solidFill>
                <a:srgbClr val="A30A3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11" name="Google Shape;1011;p57"/>
            <p:cNvSpPr/>
            <p:nvPr/>
          </p:nvSpPr>
          <p:spPr>
            <a:xfrm>
              <a:off x="2023794" y="2321527"/>
              <a:ext cx="2374799" cy="411300"/>
            </a:xfrm>
            <a:prstGeom prst="roundRect">
              <a:avLst>
                <a:gd name="adj" fmla="val 25615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Cuidado Directo</a:t>
              </a:r>
              <a:endParaRPr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57"/>
            <p:cNvSpPr/>
            <p:nvPr/>
          </p:nvSpPr>
          <p:spPr>
            <a:xfrm>
              <a:off x="2878726" y="4061948"/>
              <a:ext cx="2374799" cy="654000"/>
            </a:xfrm>
            <a:prstGeom prst="roundRect">
              <a:avLst>
                <a:gd name="adj" fmla="val 19329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Proyecto </a:t>
              </a:r>
              <a:r>
                <a:rPr lang="en-US" sz="1200" dirty="0" err="1" smtClean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Infraestructura</a:t>
              </a:r>
              <a:r>
                <a:rPr lang="en-US" sz="1200" b="0" i="0" u="none" strike="noStrike" cap="none" dirty="0" smtClean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200" b="0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Hogares</a:t>
              </a:r>
              <a:endParaRPr sz="1200" b="0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57"/>
            <p:cNvSpPr/>
            <p:nvPr/>
          </p:nvSpPr>
          <p:spPr>
            <a:xfrm>
              <a:off x="6242825" y="3731350"/>
              <a:ext cx="2646000" cy="1259100"/>
            </a:xfrm>
            <a:prstGeom prst="roundRect">
              <a:avLst>
                <a:gd name="adj" fmla="val 13804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Políticas Públicas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Opinión Pública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Cuidados Personas Mayores</a:t>
              </a:r>
              <a:endPara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Comunidad</a:t>
              </a: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14" name="Google Shape;1014;p57"/>
            <p:cNvCxnSpPr>
              <a:stCxn id="1009" idx="3"/>
              <a:endCxn id="1015" idx="0"/>
            </p:cNvCxnSpPr>
            <p:nvPr/>
          </p:nvCxnSpPr>
          <p:spPr>
            <a:xfrm>
              <a:off x="7190903" y="1800767"/>
              <a:ext cx="1526400" cy="1259100"/>
            </a:xfrm>
            <a:prstGeom prst="bentConnector2">
              <a:avLst/>
            </a:prstGeom>
            <a:noFill/>
            <a:ln w="19050" cap="flat" cmpd="sng">
              <a:solidFill>
                <a:srgbClr val="A30A3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16" name="Google Shape;1016;p57"/>
            <p:cNvSpPr/>
            <p:nvPr/>
          </p:nvSpPr>
          <p:spPr>
            <a:xfrm>
              <a:off x="7529793" y="2388408"/>
              <a:ext cx="2374799" cy="411300"/>
            </a:xfrm>
            <a:prstGeom prst="roundRect">
              <a:avLst>
                <a:gd name="adj" fmla="val 18444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r>
                <a:rPr lang="en-US" sz="16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Cuidado Indirecto</a:t>
              </a:r>
              <a:endParaRPr sz="1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57"/>
            <p:cNvSpPr/>
            <p:nvPr/>
          </p:nvSpPr>
          <p:spPr>
            <a:xfrm>
              <a:off x="7529793" y="3059866"/>
              <a:ext cx="2374799" cy="411300"/>
            </a:xfrm>
            <a:prstGeom prst="roundRect">
              <a:avLst>
                <a:gd name="adj" fmla="val 27050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Incidencia</a:t>
              </a:r>
              <a:endParaRPr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57"/>
            <p:cNvSpPr/>
            <p:nvPr/>
          </p:nvSpPr>
          <p:spPr>
            <a:xfrm>
              <a:off x="669935" y="3306023"/>
              <a:ext cx="2374799" cy="411300"/>
            </a:xfrm>
            <a:prstGeom prst="roundRect">
              <a:avLst>
                <a:gd name="adj" fmla="val 27050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Hogares FLR</a:t>
              </a: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018" name="Google Shape;1018;p57"/>
            <p:cNvCxnSpPr/>
            <p:nvPr/>
          </p:nvCxnSpPr>
          <p:spPr>
            <a:xfrm>
              <a:off x="2518825" y="2700875"/>
              <a:ext cx="0" cy="736500"/>
            </a:xfrm>
            <a:prstGeom prst="straightConnector1">
              <a:avLst/>
            </a:prstGeom>
            <a:noFill/>
            <a:ln w="19050" cap="flat" cmpd="sng">
              <a:solidFill>
                <a:srgbClr val="A30A3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19" name="Google Shape;1019;p57"/>
            <p:cNvCxnSpPr/>
            <p:nvPr/>
          </p:nvCxnSpPr>
          <p:spPr>
            <a:xfrm>
              <a:off x="3649125" y="2738975"/>
              <a:ext cx="0" cy="1359000"/>
            </a:xfrm>
            <a:prstGeom prst="straightConnector1">
              <a:avLst/>
            </a:prstGeom>
            <a:noFill/>
            <a:ln w="19050" cap="flat" cmpd="sng">
              <a:solidFill>
                <a:srgbClr val="A30A3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07" name="Google Shape;1007;p57"/>
            <p:cNvSpPr/>
            <p:nvPr/>
          </p:nvSpPr>
          <p:spPr>
            <a:xfrm>
              <a:off x="8140425" y="5138423"/>
              <a:ext cx="2483400" cy="499200"/>
            </a:xfrm>
            <a:prstGeom prst="roundRect">
              <a:avLst>
                <a:gd name="adj" fmla="val 15727"/>
              </a:avLst>
            </a:prstGeom>
            <a:solidFill>
              <a:srgbClr val="A30A3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Calibri"/>
                <a:buNone/>
              </a:pPr>
              <a:r>
                <a:rPr lang="en-US" sz="12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Mapa de Relacionamiento</a:t>
              </a:r>
              <a:endPara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8"/>
          <p:cNvSpPr/>
          <p:nvPr/>
        </p:nvSpPr>
        <p:spPr>
          <a:xfrm>
            <a:off x="794" y="50"/>
            <a:ext cx="9142413" cy="1196948"/>
          </a:xfrm>
          <a:prstGeom prst="rect">
            <a:avLst/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58"/>
          <p:cNvSpPr txBox="1"/>
          <p:nvPr/>
        </p:nvSpPr>
        <p:spPr>
          <a:xfrm>
            <a:off x="436949" y="351527"/>
            <a:ext cx="8706257" cy="59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r>
              <a:rPr lang="en-US" sz="3599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3599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599" b="1" i="0" u="none" strike="noStrike" cap="none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Directo</a:t>
            </a:r>
            <a:r>
              <a:rPr lang="en-US" sz="3599" b="1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599" b="1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599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Proyecto </a:t>
            </a:r>
            <a:r>
              <a:rPr lang="en-US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endParaRPr sz="2600" dirty="0"/>
          </a:p>
        </p:txBody>
      </p:sp>
      <p:sp>
        <p:nvSpPr>
          <p:cNvPr id="1026" name="Google Shape;1026;p58"/>
          <p:cNvSpPr/>
          <p:nvPr/>
        </p:nvSpPr>
        <p:spPr>
          <a:xfrm>
            <a:off x="-319826" y="324827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7" name="Google Shape;1027;p58"/>
          <p:cNvGrpSpPr/>
          <p:nvPr/>
        </p:nvGrpSpPr>
        <p:grpSpPr>
          <a:xfrm>
            <a:off x="4593620" y="1434628"/>
            <a:ext cx="4036572" cy="3494773"/>
            <a:chOff x="6450275" y="1829504"/>
            <a:chExt cx="5238900" cy="4535721"/>
          </a:xfrm>
        </p:grpSpPr>
        <p:sp>
          <p:nvSpPr>
            <p:cNvPr id="1028" name="Google Shape;1028;p58"/>
            <p:cNvSpPr/>
            <p:nvPr/>
          </p:nvSpPr>
          <p:spPr>
            <a:xfrm>
              <a:off x="6450275" y="1829504"/>
              <a:ext cx="5238900" cy="2737800"/>
            </a:xfrm>
            <a:prstGeom prst="round2SameRect">
              <a:avLst>
                <a:gd name="adj1" fmla="val 2500"/>
                <a:gd name="adj2" fmla="val 0"/>
              </a:avLst>
            </a:prstGeom>
            <a:solidFill>
              <a:srgbClr val="F2F2F2">
                <a:alpha val="85098"/>
              </a:srgbClr>
            </a:solidFill>
            <a:ln>
              <a:noFill/>
            </a:ln>
          </p:spPr>
          <p:txBody>
            <a:bodyPr spcFirstLastPara="1" wrap="square" lIns="95700" tIns="95700" rIns="95700" bIns="9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33"/>
                <a:buFont typeface="Arial"/>
                <a:buNone/>
              </a:pPr>
              <a:endParaRPr sz="73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29" name="Google Shape;1029;p58"/>
            <p:cNvPicPr preferRelativeResize="0"/>
            <p:nvPr/>
          </p:nvPicPr>
          <p:blipFill rotWithShape="1">
            <a:blip r:embed="rId3">
              <a:alphaModFix/>
            </a:blip>
            <a:srcRect l="8254" r="2412"/>
            <a:stretch/>
          </p:blipFill>
          <p:spPr>
            <a:xfrm>
              <a:off x="6450275" y="4632575"/>
              <a:ext cx="2750176" cy="1732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0" name="Google Shape;1030;p58" title="Captura de Pantalla 2024-09-29 a la(s) 17.07.40.png"/>
            <p:cNvPicPr preferRelativeResize="0"/>
            <p:nvPr/>
          </p:nvPicPr>
          <p:blipFill rotWithShape="1">
            <a:blip r:embed="rId4">
              <a:alphaModFix/>
            </a:blip>
            <a:srcRect r="6751"/>
            <a:stretch/>
          </p:blipFill>
          <p:spPr>
            <a:xfrm>
              <a:off x="9253725" y="4628125"/>
              <a:ext cx="2435450" cy="173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1" name="Google Shape;1031;p58"/>
            <p:cNvSpPr txBox="1"/>
            <p:nvPr/>
          </p:nvSpPr>
          <p:spPr>
            <a:xfrm>
              <a:off x="6645737" y="1874886"/>
              <a:ext cx="4287600" cy="22995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700" tIns="95700" rIns="95700" bIns="9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94"/>
                <a:buFont typeface="Arial"/>
                <a:buNone/>
              </a:pPr>
              <a:r>
                <a:rPr lang="en-US" sz="2094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Hogar</a:t>
              </a:r>
              <a:r>
                <a:rPr lang="en-US" sz="2094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94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Jesús</a:t>
              </a:r>
              <a:r>
                <a:rPr lang="en-US" sz="2094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94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Crucificado</a:t>
              </a:r>
              <a:r>
                <a:rPr lang="en-US" sz="2094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2094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Independencia</a:t>
              </a:r>
              <a:endParaRPr sz="2094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56"/>
                <a:buFont typeface="Arial"/>
                <a:buNone/>
              </a:pPr>
              <a:endParaRPr sz="9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52"/>
                <a:buFont typeface="Calibri"/>
                <a:buChar char="●"/>
              </a:pPr>
              <a:r>
                <a:rPr lang="en-US" sz="1047" b="1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Capacidad</a:t>
              </a:r>
              <a:r>
                <a:rPr lang="en-US" sz="1047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47" b="1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Ampliada</a:t>
              </a:r>
              <a:r>
                <a:rPr lang="en-US" sz="1047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47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90 </a:t>
              </a:r>
              <a:r>
                <a:rPr lang="en-US" sz="1047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residentes</a:t>
              </a:r>
              <a:endParaRPr sz="1047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52"/>
                <a:buFont typeface="Calibri"/>
                <a:buChar char="●"/>
              </a:pPr>
              <a:r>
                <a:rPr lang="en-US" sz="1047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Inversión</a:t>
              </a:r>
              <a:r>
                <a:rPr lang="en-US" sz="1047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$5.898.802.770</a:t>
              </a:r>
              <a:endParaRPr sz="1047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52"/>
                <a:buFont typeface="Calibri"/>
                <a:buChar char="●"/>
              </a:pPr>
              <a:r>
                <a:rPr lang="en-US" sz="1047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Obras</a:t>
              </a:r>
              <a:r>
                <a:rPr lang="en-US" sz="1047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1047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construcción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3.882,95 mt</a:t>
              </a:r>
              <a:r>
                <a:rPr lang="en-US" sz="1047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47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52"/>
                <a:buFont typeface="Calibri"/>
                <a:buChar char="●"/>
              </a:pPr>
              <a:r>
                <a:rPr lang="en-US" sz="1047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Estado: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47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47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construcción</a:t>
              </a:r>
              <a:endParaRPr sz="1047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52"/>
                <a:buFont typeface="Calibri"/>
                <a:buChar char="●"/>
              </a:pPr>
              <a:r>
                <a:rPr lang="en-US" sz="1047" b="0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Entrega</a:t>
              </a:r>
              <a:r>
                <a:rPr lang="en-US" sz="1047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 </a:t>
              </a:r>
              <a:r>
                <a:rPr lang="en-US" sz="1047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constructora</a:t>
              </a:r>
              <a:r>
                <a:rPr lang="en-US" sz="1047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18/12/26</a:t>
              </a:r>
              <a:endParaRPr sz="1047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32" name="Google Shape;1032;p58" title="PROYECTO@4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76933" y="1720781"/>
            <a:ext cx="250219" cy="1133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58" title="EJECUCIÓN@4x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0225" y="2588860"/>
            <a:ext cx="768507" cy="76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58"/>
          <p:cNvPicPr preferRelativeResize="0"/>
          <p:nvPr/>
        </p:nvPicPr>
        <p:blipFill rotWithShape="1">
          <a:blip r:embed="rId7">
            <a:alphaModFix/>
          </a:blip>
          <a:srcRect b="8534"/>
          <a:stretch/>
        </p:blipFill>
        <p:spPr>
          <a:xfrm>
            <a:off x="619135" y="3617100"/>
            <a:ext cx="1952577" cy="1190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58"/>
          <p:cNvPicPr preferRelativeResize="0"/>
          <p:nvPr/>
        </p:nvPicPr>
        <p:blipFill rotWithShape="1">
          <a:blip r:embed="rId8">
            <a:alphaModFix/>
          </a:blip>
          <a:srcRect l="4863" r="9374" b="7817"/>
          <a:stretch/>
        </p:blipFill>
        <p:spPr>
          <a:xfrm>
            <a:off x="3499303" y="3617117"/>
            <a:ext cx="743055" cy="569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58"/>
          <p:cNvPicPr preferRelativeResize="0"/>
          <p:nvPr/>
        </p:nvPicPr>
        <p:blipFill rotWithShape="1">
          <a:blip r:embed="rId9">
            <a:alphaModFix/>
          </a:blip>
          <a:srcRect b="4535"/>
          <a:stretch/>
        </p:blipFill>
        <p:spPr>
          <a:xfrm>
            <a:off x="2603439" y="4218100"/>
            <a:ext cx="866385" cy="5896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58"/>
          <p:cNvPicPr preferRelativeResize="0"/>
          <p:nvPr/>
        </p:nvPicPr>
        <p:blipFill rotWithShape="1">
          <a:blip r:embed="rId10">
            <a:alphaModFix/>
          </a:blip>
          <a:srcRect t="3909" b="3909"/>
          <a:stretch/>
        </p:blipFill>
        <p:spPr>
          <a:xfrm>
            <a:off x="2603439" y="3617100"/>
            <a:ext cx="866385" cy="569377"/>
          </a:xfrm>
          <a:prstGeom prst="rect">
            <a:avLst/>
          </a:prstGeom>
          <a:noFill/>
          <a:ln>
            <a:noFill/>
          </a:ln>
        </p:spPr>
      </p:pic>
      <p:sp>
        <p:nvSpPr>
          <p:cNvPr id="1040" name="Google Shape;1040;p58"/>
          <p:cNvSpPr/>
          <p:nvPr/>
        </p:nvSpPr>
        <p:spPr>
          <a:xfrm>
            <a:off x="619135" y="1445199"/>
            <a:ext cx="3623223" cy="2123558"/>
          </a:xfrm>
          <a:prstGeom prst="round2SameRect">
            <a:avLst>
              <a:gd name="adj1" fmla="val 2500"/>
              <a:gd name="adj2" fmla="val 0"/>
            </a:avLst>
          </a:prstGeom>
          <a:solidFill>
            <a:srgbClr val="F2F2F2">
              <a:alpha val="851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endParaRPr sz="7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1" name="Google Shape;1041;p58"/>
          <p:cNvSpPr txBox="1"/>
          <p:nvPr/>
        </p:nvSpPr>
        <p:spPr>
          <a:xfrm>
            <a:off x="709276" y="1465089"/>
            <a:ext cx="3071119" cy="20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 err="1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Hogar</a:t>
            </a:r>
            <a:r>
              <a:rPr lang="en-US" sz="2000" b="1" i="0" u="none" strike="noStrike" cap="none" dirty="0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Nuestra</a:t>
            </a:r>
            <a:r>
              <a:rPr lang="en-US" sz="2000" b="1" i="0" u="none" strike="noStrike" cap="none" dirty="0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dirty="0" err="1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Señora</a:t>
            </a:r>
            <a:r>
              <a:rPr lang="en-US"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000" b="1" i="0" u="none" strike="noStrike" cap="none" dirty="0" smtClean="0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del </a:t>
            </a:r>
            <a:r>
              <a:rPr lang="en-US"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Carmen, Nogales</a:t>
            </a:r>
            <a:endParaRPr sz="2000" b="1" i="0" u="none" strike="noStrike" cap="none" dirty="0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6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0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Capacidad</a:t>
            </a:r>
            <a:r>
              <a:rPr lang="en-US" sz="1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Ampliada</a:t>
            </a:r>
            <a:r>
              <a:rPr lang="en-US" sz="1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1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 </a:t>
            </a:r>
            <a:r>
              <a:rPr lang="en-US" sz="10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residentes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Inversión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$4.972.659.671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Obras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remodelación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822,53 mt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Obras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ampliación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2.431,94 mt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Superficie</a:t>
            </a:r>
            <a:r>
              <a:rPr lang="en-US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total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3.254,47 mt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Char char="●"/>
            </a:pPr>
            <a:r>
              <a:rPr lang="en-US" sz="10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Estado:</a:t>
            </a:r>
            <a:r>
              <a:rPr lang="en-US" sz="1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CL" sz="10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Terminado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CuadroTexto 1"/>
          <p:cNvSpPr txBox="1"/>
          <p:nvPr/>
        </p:nvSpPr>
        <p:spPr>
          <a:xfrm rot="5400000">
            <a:off x="3072158" y="2218923"/>
            <a:ext cx="16975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Terminado</a:t>
            </a:r>
            <a:endParaRPr lang="es-CL" sz="2400" b="1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e128adc16d_3_143"/>
          <p:cNvSpPr/>
          <p:nvPr/>
        </p:nvSpPr>
        <p:spPr>
          <a:xfrm>
            <a:off x="794" y="50"/>
            <a:ext cx="9142500" cy="1197000"/>
          </a:xfrm>
          <a:prstGeom prst="rect">
            <a:avLst/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g3e128adc16d_3_143"/>
          <p:cNvSpPr/>
          <p:nvPr/>
        </p:nvSpPr>
        <p:spPr>
          <a:xfrm>
            <a:off x="-319826" y="324827"/>
            <a:ext cx="641100" cy="641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1" name="Google Shape;1051;g3e128adc16d_3_143"/>
          <p:cNvGrpSpPr/>
          <p:nvPr/>
        </p:nvGrpSpPr>
        <p:grpSpPr>
          <a:xfrm>
            <a:off x="612842" y="1432726"/>
            <a:ext cx="3856354" cy="3348094"/>
            <a:chOff x="382275" y="1816800"/>
            <a:chExt cx="5238900" cy="4548423"/>
          </a:xfrm>
        </p:grpSpPr>
        <p:sp>
          <p:nvSpPr>
            <p:cNvPr id="1052" name="Google Shape;1052;g3e128adc16d_3_143"/>
            <p:cNvSpPr/>
            <p:nvPr/>
          </p:nvSpPr>
          <p:spPr>
            <a:xfrm>
              <a:off x="382275" y="1816800"/>
              <a:ext cx="5238900" cy="2737800"/>
            </a:xfrm>
            <a:prstGeom prst="round2SameRect">
              <a:avLst>
                <a:gd name="adj1" fmla="val 2500"/>
                <a:gd name="adj2" fmla="val 0"/>
              </a:avLst>
            </a:prstGeom>
            <a:solidFill>
              <a:srgbClr val="F2F2F2">
                <a:alpha val="85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53" name="Google Shape;1053;g3e128adc16d_3_14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2276" y="4632573"/>
              <a:ext cx="2582340" cy="17215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4" name="Google Shape;1054;g3e128adc16d_3_14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022133" y="4632573"/>
              <a:ext cx="2598974" cy="173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5" name="Google Shape;1055;g3e128adc16d_3_143"/>
            <p:cNvSpPr txBox="1"/>
            <p:nvPr/>
          </p:nvSpPr>
          <p:spPr>
            <a:xfrm>
              <a:off x="513794" y="1828589"/>
              <a:ext cx="5016600" cy="26580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Hogar</a:t>
              </a:r>
              <a:r>
                <a:rPr lang="en-US" sz="2000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San Judas </a:t>
              </a:r>
              <a:r>
                <a:rPr lang="en-US" sz="2000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Tadeo</a:t>
              </a:r>
              <a:r>
                <a:rPr lang="en-US" sz="2000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endParaRPr lang="en-US" sz="2000" b="1" i="0" u="none" strike="noStrike" cap="none" dirty="0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Malloa</a:t>
              </a:r>
              <a:endParaRPr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endParaRPr sz="12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Capacidad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117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residentes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Inversión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$11.546.274.000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Obras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construcción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4.309,17 mt</a:t>
              </a:r>
              <a:r>
                <a:rPr lang="en-US" sz="1000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Estado: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Postulación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FNDR con RS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0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Aprobación</a:t>
              </a:r>
              <a:r>
                <a:rPr lang="en-US" sz="1000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recursos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GORE 1er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semestre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2026.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56" name="Google Shape;1056;g3e128adc16d_3_143" title="PROYECTO@4x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38394" y="1720781"/>
            <a:ext cx="250219" cy="11339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57" name="Google Shape;1057;g3e128adc16d_3_143"/>
          <p:cNvGrpSpPr/>
          <p:nvPr/>
        </p:nvGrpSpPr>
        <p:grpSpPr>
          <a:xfrm>
            <a:off x="4740224" y="1394970"/>
            <a:ext cx="3885956" cy="3423605"/>
            <a:chOff x="546499" y="1412970"/>
            <a:chExt cx="3885956" cy="3423605"/>
          </a:xfrm>
        </p:grpSpPr>
        <p:pic>
          <p:nvPicPr>
            <p:cNvPr id="1058" name="Google Shape;1058;g3e128adc16d_3_14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46499" y="3559594"/>
              <a:ext cx="1693817" cy="127697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chemeClr val="dk1">
                  <a:alpha val="50199"/>
                </a:schemeClr>
              </a:outerShdw>
            </a:effectLst>
          </p:spPr>
        </p:pic>
        <p:pic>
          <p:nvPicPr>
            <p:cNvPr id="1059" name="Google Shape;1059;g3e128adc16d_3_143"/>
            <p:cNvPicPr preferRelativeResize="0"/>
            <p:nvPr/>
          </p:nvPicPr>
          <p:blipFill rotWithShape="1">
            <a:blip r:embed="rId7">
              <a:alphaModFix/>
            </a:blip>
            <a:srcRect b="8534"/>
            <a:stretch/>
          </p:blipFill>
          <p:spPr>
            <a:xfrm>
              <a:off x="2338290" y="3559596"/>
              <a:ext cx="2094165" cy="12769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0" name="Google Shape;1060;g3e128adc16d_3_143"/>
            <p:cNvSpPr/>
            <p:nvPr/>
          </p:nvSpPr>
          <p:spPr>
            <a:xfrm>
              <a:off x="546499" y="1412970"/>
              <a:ext cx="3885900" cy="2094900"/>
            </a:xfrm>
            <a:prstGeom prst="round2SameRect">
              <a:avLst>
                <a:gd name="adj1" fmla="val 2500"/>
                <a:gd name="adj2" fmla="val 0"/>
              </a:avLst>
            </a:prstGeom>
            <a:solidFill>
              <a:srgbClr val="F2F2F2">
                <a:alpha val="85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g3e128adc16d_3_143"/>
            <p:cNvSpPr txBox="1"/>
            <p:nvPr/>
          </p:nvSpPr>
          <p:spPr>
            <a:xfrm>
              <a:off x="696587" y="1461481"/>
              <a:ext cx="2907600" cy="170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Hogar</a:t>
              </a:r>
              <a:r>
                <a:rPr lang="en-US" sz="2000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Doñihue</a:t>
              </a:r>
              <a:endParaRPr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Capacidad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100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residentes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Inversión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$11.200.000.000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Superficie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total: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4.000,00 mt</a:t>
              </a:r>
              <a:r>
                <a:rPr lang="en-US" sz="1000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Estado: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Rectificación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deslindes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0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Inscripción</a:t>
              </a:r>
              <a:r>
                <a:rPr lang="en-US" sz="1000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nuevos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deslindes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31/12/26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Elaboración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proyecto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2027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Postulación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FNDR 2028</a:t>
              </a:r>
              <a:endParaRPr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62" name="Google Shape;1062;g3e128adc16d_3_143" title="PROYECTO@4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998346" y="1640911"/>
              <a:ext cx="252140" cy="114261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Google Shape;1025;p58"/>
          <p:cNvSpPr txBox="1"/>
          <p:nvPr/>
        </p:nvSpPr>
        <p:spPr>
          <a:xfrm>
            <a:off x="436949" y="351527"/>
            <a:ext cx="8706257" cy="59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r>
              <a:rPr lang="en-US" sz="3599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3599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599" b="1" i="0" u="none" strike="noStrike" cap="none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Directo</a:t>
            </a:r>
            <a:r>
              <a:rPr lang="en-US" sz="3599" b="1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599" b="1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599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Proyecto </a:t>
            </a:r>
            <a:r>
              <a:rPr lang="en-US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endParaRPr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59"/>
          <p:cNvSpPr/>
          <p:nvPr/>
        </p:nvSpPr>
        <p:spPr>
          <a:xfrm>
            <a:off x="794" y="50"/>
            <a:ext cx="9142413" cy="1196948"/>
          </a:xfrm>
          <a:prstGeom prst="rect">
            <a:avLst/>
          </a:prstGeom>
          <a:solidFill>
            <a:srgbClr val="00A0DD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59"/>
          <p:cNvSpPr/>
          <p:nvPr/>
        </p:nvSpPr>
        <p:spPr>
          <a:xfrm>
            <a:off x="-319826" y="296691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69" name="Google Shape;1069;p59"/>
          <p:cNvGrpSpPr/>
          <p:nvPr/>
        </p:nvGrpSpPr>
        <p:grpSpPr>
          <a:xfrm>
            <a:off x="4669050" y="1442210"/>
            <a:ext cx="3885956" cy="3423605"/>
            <a:chOff x="4581770" y="1412970"/>
            <a:chExt cx="3885956" cy="3423605"/>
          </a:xfrm>
        </p:grpSpPr>
        <p:pic>
          <p:nvPicPr>
            <p:cNvPr id="1070" name="Google Shape;1070;p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581770" y="3559596"/>
              <a:ext cx="1915479" cy="12769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1" name="Google Shape;1071;p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49505" y="3559596"/>
              <a:ext cx="1915478" cy="12769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2" name="Google Shape;1072;p59"/>
            <p:cNvSpPr/>
            <p:nvPr/>
          </p:nvSpPr>
          <p:spPr>
            <a:xfrm>
              <a:off x="4581770" y="1412970"/>
              <a:ext cx="3885956" cy="2094852"/>
            </a:xfrm>
            <a:prstGeom prst="round2SameRect">
              <a:avLst>
                <a:gd name="adj1" fmla="val 2500"/>
                <a:gd name="adj2" fmla="val 0"/>
              </a:avLst>
            </a:prstGeom>
            <a:solidFill>
              <a:srgbClr val="F2F2F2">
                <a:alpha val="8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endParaRPr sz="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59"/>
            <p:cNvSpPr txBox="1"/>
            <p:nvPr/>
          </p:nvSpPr>
          <p:spPr>
            <a:xfrm>
              <a:off x="4731857" y="1461481"/>
              <a:ext cx="3223200" cy="20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Hogar</a:t>
              </a:r>
              <a:r>
                <a:rPr lang="en-US" sz="2000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00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José del Carmen, </a:t>
              </a:r>
              <a:r>
                <a:rPr lang="en-US" sz="2000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Labranza</a:t>
              </a:r>
              <a:r>
                <a:rPr lang="en-US" sz="2000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Temuco</a:t>
              </a:r>
              <a:endParaRPr sz="2000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endParaRPr sz="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Capacidad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104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residentes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Inversión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$8.160.859.191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Superficie</a:t>
              </a: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total: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5.120,82 mt</a:t>
              </a:r>
              <a:r>
                <a:rPr lang="en-US" sz="1000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Estado: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Elaboración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proyecto</a:t>
              </a:r>
              <a:endParaRPr sz="1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Char char="●"/>
              </a:pPr>
              <a:r>
                <a:rPr lang="en-US" sz="1000" b="0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Postulación</a:t>
              </a:r>
              <a:r>
                <a:rPr lang="en-US" sz="1000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fondos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GORE 2do </a:t>
              </a:r>
              <a:r>
                <a:rPr lang="en-US" sz="1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semestre</a:t>
              </a:r>
              <a:r>
                <a:rPr lang="en-US" sz="1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2026</a:t>
              </a:r>
              <a:endParaRPr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74" name="Google Shape;1074;p59" title="PROYECTO@4x.png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33617" y="1640911"/>
              <a:ext cx="252140" cy="114261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6" name="Google Shape;1076;p59"/>
          <p:cNvGrpSpPr/>
          <p:nvPr/>
        </p:nvGrpSpPr>
        <p:grpSpPr>
          <a:xfrm>
            <a:off x="447590" y="1442189"/>
            <a:ext cx="3886041" cy="3423626"/>
            <a:chOff x="700787" y="1471199"/>
            <a:chExt cx="3798300" cy="3346325"/>
          </a:xfrm>
        </p:grpSpPr>
        <p:pic>
          <p:nvPicPr>
            <p:cNvPr id="1077" name="Google Shape;1077;p59"/>
            <p:cNvPicPr preferRelativeResize="0"/>
            <p:nvPr/>
          </p:nvPicPr>
          <p:blipFill rotWithShape="1">
            <a:blip r:embed="rId6">
              <a:alphaModFix/>
            </a:blip>
            <a:srcRect b="25133"/>
            <a:stretch/>
          </p:blipFill>
          <p:spPr>
            <a:xfrm>
              <a:off x="700787" y="3569370"/>
              <a:ext cx="2500715" cy="12481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8" name="Google Shape;1078;p59"/>
            <p:cNvSpPr/>
            <p:nvPr/>
          </p:nvSpPr>
          <p:spPr>
            <a:xfrm>
              <a:off x="700787" y="1471199"/>
              <a:ext cx="3798300" cy="2047500"/>
            </a:xfrm>
            <a:prstGeom prst="round2SameRect">
              <a:avLst>
                <a:gd name="adj1" fmla="val 2500"/>
                <a:gd name="adj2" fmla="val 0"/>
              </a:avLst>
            </a:prstGeom>
            <a:solidFill>
              <a:srgbClr val="F2F2F2">
                <a:alpha val="85100"/>
              </a:srgbClr>
            </a:solidFill>
            <a:ln>
              <a:noFill/>
            </a:ln>
          </p:spPr>
          <p:txBody>
            <a:bodyPr spcFirstLastPara="1" wrap="square" lIns="93525" tIns="93525" rIns="93525" bIns="935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16"/>
                <a:buFont typeface="Arial"/>
                <a:buNone/>
              </a:pPr>
              <a:endParaRPr sz="716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59"/>
            <p:cNvSpPr txBox="1"/>
            <p:nvPr/>
          </p:nvSpPr>
          <p:spPr>
            <a:xfrm>
              <a:off x="813273" y="1539127"/>
              <a:ext cx="3051600" cy="166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3525" tIns="93525" rIns="93525" bIns="935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6"/>
                <a:buFont typeface="Arial"/>
                <a:buNone/>
              </a:pPr>
              <a:r>
                <a:rPr lang="en-US" sz="2046" b="1" i="0" u="none" strike="noStrike" cap="none" dirty="0" err="1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Hogar</a:t>
              </a:r>
              <a:r>
                <a:rPr lang="en-US" sz="2046" b="1" i="0" u="none" strike="noStrike" cap="none" dirty="0" smtClean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46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Nuestra</a:t>
              </a:r>
              <a:r>
                <a:rPr lang="en-US" sz="2046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046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Señora</a:t>
              </a:r>
              <a:r>
                <a:rPr lang="en-US" sz="2046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2046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Fátima</a:t>
              </a:r>
              <a:r>
                <a:rPr lang="en-US" sz="2046" b="1" i="0" u="none" strike="noStrike" cap="none" dirty="0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en-US" sz="2046" b="1" i="0" u="none" strike="noStrike" cap="none" dirty="0" err="1">
                  <a:solidFill>
                    <a:srgbClr val="CD1F69"/>
                  </a:solidFill>
                  <a:latin typeface="Calibri"/>
                  <a:ea typeface="Calibri"/>
                  <a:cs typeface="Calibri"/>
                  <a:sym typeface="Calibri"/>
                </a:rPr>
                <a:t>Curicó</a:t>
              </a:r>
              <a:endParaRPr sz="2046" b="1" i="0" u="none" strike="noStrike" cap="none" dirty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18"/>
                <a:buFont typeface="Arial"/>
                <a:buNone/>
              </a:pPr>
              <a:endParaRPr sz="818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5"/>
                <a:buFont typeface="Calibri"/>
                <a:buChar char="●"/>
              </a:pPr>
              <a:r>
                <a:rPr lang="en-US" sz="1023" b="1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Capacidad</a:t>
              </a:r>
              <a:r>
                <a:rPr lang="en-US" sz="1023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23" b="1" i="0" u="none" strike="noStrike" cap="none" dirty="0" err="1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Ampliada</a:t>
              </a:r>
              <a:r>
                <a:rPr lang="en-US" sz="1023" b="1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23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23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90 </a:t>
              </a:r>
              <a:r>
                <a:rPr lang="en-US" sz="1023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residentes</a:t>
              </a:r>
              <a:endParaRPr sz="1023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5"/>
                <a:buFont typeface="Calibri"/>
                <a:buChar char="●"/>
              </a:pPr>
              <a:r>
                <a:rPr lang="en-US" sz="1023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Inversión</a:t>
              </a: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23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$9.020.182.679</a:t>
              </a:r>
              <a:endParaRPr sz="1023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5"/>
                <a:buFont typeface="Calibri"/>
                <a:buChar char="●"/>
              </a:pPr>
              <a:r>
                <a:rPr lang="en-US" sz="1023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Obras</a:t>
              </a: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1023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remodelación</a:t>
              </a: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23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1.679,82 mt</a:t>
              </a:r>
              <a:r>
                <a:rPr lang="en-US" sz="1023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23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5"/>
                <a:buFont typeface="Calibri"/>
                <a:buChar char="●"/>
              </a:pPr>
              <a:r>
                <a:rPr lang="en-US" sz="1023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Obras</a:t>
              </a: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de </a:t>
              </a:r>
              <a:r>
                <a:rPr lang="en-US" sz="1023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ampliación</a:t>
              </a: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r>
                <a:rPr lang="en-US" sz="1023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2.150,35 mt</a:t>
              </a:r>
              <a:r>
                <a:rPr lang="en-US" sz="1023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23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5"/>
                <a:buFont typeface="Calibri"/>
                <a:buChar char="●"/>
              </a:pPr>
              <a:r>
                <a:rPr lang="en-US" sz="1023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Superficie</a:t>
              </a: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total:</a:t>
              </a:r>
              <a:r>
                <a:rPr lang="en-US" sz="1023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3.830,17 mt</a:t>
              </a:r>
              <a:r>
                <a:rPr lang="en-US" sz="1023" b="0" i="0" u="none" strike="noStrike" cap="none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023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25"/>
                <a:buFont typeface="Calibri"/>
                <a:buChar char="●"/>
              </a:pPr>
              <a:r>
                <a:rPr lang="en-US" sz="1023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Estado: </a:t>
              </a:r>
              <a:r>
                <a:rPr lang="en-US" sz="1023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Postulación</a:t>
              </a:r>
              <a:r>
                <a:rPr lang="en-US" sz="1023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023" b="0" i="0" u="none" strike="noStrike" cap="none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FNDR</a:t>
              </a:r>
              <a:endParaRPr sz="1023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" name="Google Shape;1025;p58"/>
          <p:cNvSpPr txBox="1"/>
          <p:nvPr/>
        </p:nvSpPr>
        <p:spPr>
          <a:xfrm>
            <a:off x="436949" y="351527"/>
            <a:ext cx="8706257" cy="59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r>
              <a:rPr lang="en-US" sz="3599" b="1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3599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599" b="1" i="0" u="none" strike="noStrike" cap="none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Directo</a:t>
            </a:r>
            <a:r>
              <a:rPr lang="en-US" sz="3599" b="1" i="0" u="none" strike="noStrike" cap="none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599" b="1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n-US" sz="3599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Proyecto </a:t>
            </a:r>
            <a:r>
              <a:rPr lang="en-US" sz="2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Infraestructura</a:t>
            </a:r>
            <a:r>
              <a:rPr lang="en-US" sz="2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Hogares</a:t>
            </a:r>
            <a:endParaRPr sz="2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30571" y="2415909"/>
            <a:ext cx="2123536" cy="6090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2" name="Google Shape;1142;p64"/>
          <p:cNvPicPr preferRelativeResize="0"/>
          <p:nvPr/>
        </p:nvPicPr>
        <p:blipFill rotWithShape="1">
          <a:blip r:embed="rId3">
            <a:alphaModFix/>
          </a:blip>
          <a:srcRect t="21289" r="20209"/>
          <a:stretch/>
        </p:blipFill>
        <p:spPr>
          <a:xfrm>
            <a:off x="2771150" y="3360823"/>
            <a:ext cx="4015707" cy="1782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p64"/>
          <p:cNvPicPr preferRelativeResize="0"/>
          <p:nvPr/>
        </p:nvPicPr>
        <p:blipFill rotWithShape="1">
          <a:blip r:embed="rId4">
            <a:alphaModFix/>
          </a:blip>
          <a:srcRect l="4388"/>
          <a:stretch/>
        </p:blipFill>
        <p:spPr>
          <a:xfrm>
            <a:off x="6942118" y="3850578"/>
            <a:ext cx="2201882" cy="1292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64"/>
          <p:cNvPicPr preferRelativeResize="0"/>
          <p:nvPr/>
        </p:nvPicPr>
        <p:blipFill rotWithShape="1">
          <a:blip r:embed="rId5">
            <a:alphaModFix/>
          </a:blip>
          <a:srcRect r="4550"/>
          <a:stretch/>
        </p:blipFill>
        <p:spPr>
          <a:xfrm>
            <a:off x="6952815" y="2466099"/>
            <a:ext cx="2198123" cy="1292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64"/>
          <p:cNvPicPr preferRelativeResize="0"/>
          <p:nvPr/>
        </p:nvPicPr>
        <p:blipFill rotWithShape="1">
          <a:blip r:embed="rId6">
            <a:alphaModFix/>
          </a:blip>
          <a:srcRect r="4434"/>
          <a:stretch/>
        </p:blipFill>
        <p:spPr>
          <a:xfrm>
            <a:off x="6943241" y="1057682"/>
            <a:ext cx="2200759" cy="1292922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64"/>
          <p:cNvSpPr/>
          <p:nvPr/>
        </p:nvSpPr>
        <p:spPr>
          <a:xfrm>
            <a:off x="0" y="0"/>
            <a:ext cx="9150938" cy="1198058"/>
          </a:xfrm>
          <a:prstGeom prst="rect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47" name="Google Shape;1147;p64"/>
          <p:cNvGrpSpPr/>
          <p:nvPr/>
        </p:nvGrpSpPr>
        <p:grpSpPr>
          <a:xfrm>
            <a:off x="433636" y="2123920"/>
            <a:ext cx="3066749" cy="3050408"/>
            <a:chOff x="598475" y="4341350"/>
            <a:chExt cx="3066749" cy="3050408"/>
          </a:xfrm>
        </p:grpSpPr>
        <p:sp>
          <p:nvSpPr>
            <p:cNvPr id="1148" name="Google Shape;1148;p64"/>
            <p:cNvSpPr/>
            <p:nvPr/>
          </p:nvSpPr>
          <p:spPr>
            <a:xfrm>
              <a:off x="598475" y="4341350"/>
              <a:ext cx="2854564" cy="2854564"/>
            </a:xfrm>
            <a:prstGeom prst="donut">
              <a:avLst>
                <a:gd name="adj" fmla="val 12119"/>
              </a:avLst>
            </a:prstGeom>
            <a:solidFill>
              <a:srgbClr val="CD1F6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149" name="Google Shape;1149;p64"/>
            <p:cNvPicPr preferRelativeResize="0"/>
            <p:nvPr/>
          </p:nvPicPr>
          <p:blipFill rotWithShape="1">
            <a:blip r:embed="rId7">
              <a:alphaModFix/>
            </a:blip>
            <a:srcRect l="17680" r="17957"/>
            <a:stretch/>
          </p:blipFill>
          <p:spPr>
            <a:xfrm>
              <a:off x="859293" y="4482355"/>
              <a:ext cx="2805931" cy="290940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1" name="Google Shape;1151;p64"/>
          <p:cNvSpPr txBox="1"/>
          <p:nvPr/>
        </p:nvSpPr>
        <p:spPr>
          <a:xfrm>
            <a:off x="427375" y="1226140"/>
            <a:ext cx="2416343" cy="583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-US" sz="2400" b="1" i="0" u="none" strike="noStrike" cap="none" dirty="0" err="1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Nuestro</a:t>
            </a:r>
            <a:r>
              <a:rPr lang="en-US" sz="2400" b="1" i="0" u="none" strike="noStrike" cap="none" dirty="0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 smtClean="0">
                <a:solidFill>
                  <a:srgbClr val="CD1F69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sz="2400" b="1" i="0" u="none" strike="noStrike" cap="none" dirty="0">
              <a:solidFill>
                <a:srgbClr val="CD1F6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2" name="Google Shape;1152;p64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3" name="Google Shape;1153;p6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19158" y="1334089"/>
            <a:ext cx="312695" cy="44024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648;p11"/>
          <p:cNvSpPr txBox="1"/>
          <p:nvPr/>
        </p:nvSpPr>
        <p:spPr>
          <a:xfrm>
            <a:off x="5001801" y="359096"/>
            <a:ext cx="4089439" cy="590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45693" rIns="91411" bIns="45693" anchor="t" anchorCtr="0">
            <a:spAutoFit/>
          </a:bodyPr>
          <a:lstStyle/>
          <a:p>
            <a:pPr defTabSz="914217">
              <a:lnSpc>
                <a:spcPct val="90000"/>
              </a:lnSpc>
              <a:buClr>
                <a:srgbClr val="000000"/>
              </a:buClr>
              <a:buSzPts val="4800"/>
            </a:pPr>
            <a:r>
              <a:rPr lang="en-US" sz="36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Centro de </a:t>
            </a:r>
            <a:r>
              <a:rPr lang="en-US" sz="3600" b="1" kern="0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Extensión</a:t>
            </a:r>
            <a:endParaRPr sz="36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651;p11"/>
          <p:cNvSpPr txBox="1"/>
          <p:nvPr/>
        </p:nvSpPr>
        <p:spPr>
          <a:xfrm>
            <a:off x="3288201" y="1255490"/>
            <a:ext cx="3581636" cy="190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11" tIns="91411" rIns="91411" bIns="91411" anchor="t" anchorCtr="0">
            <a:noAutofit/>
          </a:bodyPr>
          <a:lstStyle/>
          <a:p>
            <a:pPr algn="just" defTabSz="914217">
              <a:buClr>
                <a:srgbClr val="000000"/>
              </a:buClr>
              <a:buSzPts val="2500"/>
            </a:pP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Desde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1967,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Fundación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Las Rosas ha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desarrollado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profunda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experiencia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50" kern="0" dirty="0" smtClean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Personas </a:t>
            </a:r>
            <a:r>
              <a:rPr lang="en-US" sz="125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1250" kern="0" dirty="0" err="1" smtClean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ayores</a:t>
            </a:r>
            <a:r>
              <a:rPr lang="en-US" sz="1250" kern="0" dirty="0" smtClean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vulnerables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Hoy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busca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b="1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compartir</a:t>
            </a:r>
            <a:r>
              <a:rPr lang="en-US" sz="1250" b="1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ese </a:t>
            </a:r>
            <a:r>
              <a:rPr lang="en-US" sz="1250" b="1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conocimiento</a:t>
            </a:r>
            <a:r>
              <a:rPr lang="en-US" sz="1250" b="1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con la </a:t>
            </a:r>
            <a:r>
              <a:rPr lang="en-US" sz="1250" b="1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comunidad</a:t>
            </a:r>
            <a:r>
              <a:rPr lang="en-US" sz="1250" b="1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y el </a:t>
            </a:r>
            <a:r>
              <a:rPr lang="en-US" sz="1250" b="1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país</a:t>
            </a:r>
            <a:r>
              <a:rPr lang="en-US" sz="1250" b="1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ampliando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impacto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allá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sus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</a:t>
            </a:r>
            <a:r>
              <a:rPr lang="en-US" sz="1250" kern="0" dirty="0" err="1" smtClean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ogares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endParaRPr sz="1250" kern="0" dirty="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algn="just" defTabSz="914217">
              <a:buClr>
                <a:srgbClr val="000000"/>
              </a:buClr>
              <a:buSzPts val="2500"/>
            </a:pPr>
            <a:endParaRPr sz="1250" kern="0" dirty="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algn="just" defTabSz="914217">
              <a:buClr>
                <a:srgbClr val="000000"/>
              </a:buClr>
              <a:buSzPts val="2500"/>
            </a:pP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Hoy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Fundación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Las Rosas se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encuentra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proceso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búsqueda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financiamiento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 de </a:t>
            </a:r>
            <a:r>
              <a:rPr lang="en-US" sz="1250" kern="0" dirty="0" err="1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este</a:t>
            </a:r>
            <a:r>
              <a:rPr lang="en-US" sz="1250" kern="0" dirty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gran </a:t>
            </a:r>
            <a:r>
              <a:rPr lang="en-US" sz="1250" kern="0" dirty="0" smtClean="0">
                <a:solidFill>
                  <a:srgbClr val="20212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Proyecto.</a:t>
            </a:r>
            <a:endParaRPr sz="1250" kern="0" dirty="0">
              <a:solidFill>
                <a:srgbClr val="202124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654;p11"/>
          <p:cNvSpPr txBox="1"/>
          <p:nvPr/>
        </p:nvSpPr>
        <p:spPr>
          <a:xfrm>
            <a:off x="427375" y="387178"/>
            <a:ext cx="5293930" cy="615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16" tIns="30420" rIns="60916" bIns="30420" anchor="t" anchorCtr="0">
            <a:spAutoFit/>
          </a:bodyPr>
          <a:lstStyle/>
          <a:p>
            <a:pPr defTabSz="914217">
              <a:lnSpc>
                <a:spcPct val="90000"/>
              </a:lnSpc>
              <a:buClr>
                <a:srgbClr val="000000"/>
              </a:buClr>
              <a:buSzPts val="3700"/>
            </a:pPr>
            <a:r>
              <a:rPr lang="en-US" sz="2000" b="1" kern="0" dirty="0" err="1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Cuidado</a:t>
            </a:r>
            <a:r>
              <a:rPr lang="en-US" sz="20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kern="0" dirty="0" err="1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Indirecto</a:t>
            </a:r>
            <a:r>
              <a:rPr lang="en-US" sz="2000" b="1" kern="0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en-US" sz="2000" b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Personas </a:t>
            </a:r>
            <a:r>
              <a:rPr lang="en-US" sz="2000" b="1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Mayores</a:t>
            </a:r>
            <a:endParaRPr sz="2000" b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914217">
              <a:lnSpc>
                <a:spcPct val="90000"/>
              </a:lnSpc>
              <a:buClr>
                <a:srgbClr val="000000"/>
              </a:buClr>
              <a:buSzPts val="3400"/>
            </a:pPr>
            <a:r>
              <a:rPr lang="en-US" sz="2000" b="1" i="1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Compartir</a:t>
            </a:r>
            <a:r>
              <a:rPr lang="en-US" sz="2000" b="1" i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1" kern="0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Conocimientos</a:t>
            </a:r>
            <a:r>
              <a:rPr lang="en-US" sz="2000" b="1" i="1" kern="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i="1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Conector recto 17"/>
          <p:cNvCxnSpPr/>
          <p:nvPr/>
        </p:nvCxnSpPr>
        <p:spPr>
          <a:xfrm>
            <a:off x="4942103" y="347078"/>
            <a:ext cx="0" cy="6389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30000"/>
          </a:blip>
          <a:stretch>
            <a:fillRect/>
          </a:stretch>
        </a:blipFill>
        <a:effectLst/>
      </p:bgPr>
    </p:bg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65"/>
          <p:cNvSpPr txBox="1"/>
          <p:nvPr/>
        </p:nvSpPr>
        <p:spPr>
          <a:xfrm>
            <a:off x="542525" y="1947940"/>
            <a:ext cx="1966177" cy="1708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Aquí dejamos a tu disposición una galería de imágenes que te ayudarán a la composición de tu presentación.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 imágenes han sido clasificadas por temas. Cada tema tendrá un link en Drive con el contenido indicado.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0" name="Google Shape;1160;p65">
            <a:hlinkClick r:id="rId4"/>
          </p:cNvPr>
          <p:cNvSpPr txBox="1"/>
          <p:nvPr/>
        </p:nvSpPr>
        <p:spPr>
          <a:xfrm>
            <a:off x="3157842" y="3124360"/>
            <a:ext cx="2490975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https://drive.google.com/drive/folders/1gIfuKr3BtZbAkMh73cPJ-e0WJOfXpIoQ?usp=drive_link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65">
            <a:hlinkClick r:id="rId5"/>
          </p:cNvPr>
          <p:cNvSpPr txBox="1"/>
          <p:nvPr/>
        </p:nvSpPr>
        <p:spPr>
          <a:xfrm>
            <a:off x="3148509" y="4150072"/>
            <a:ext cx="2509643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https://drive.google.com/drive/folders/1jnRqU_zXM2Iknqqra5-ZTZfJnEPiAbHS?usp=drive_link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65"/>
          <p:cNvSpPr/>
          <p:nvPr/>
        </p:nvSpPr>
        <p:spPr>
          <a:xfrm rot="-8100000">
            <a:off x="2823581" y="3730080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65"/>
          <p:cNvSpPr txBox="1"/>
          <p:nvPr/>
        </p:nvSpPr>
        <p:spPr>
          <a:xfrm>
            <a:off x="542525" y="1550247"/>
            <a:ext cx="1435896" cy="292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MODO DE USO 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65">
            <a:hlinkClick r:id="rId5"/>
          </p:cNvPr>
          <p:cNvSpPr txBox="1"/>
          <p:nvPr/>
        </p:nvSpPr>
        <p:spPr>
          <a:xfrm>
            <a:off x="6114741" y="4154755"/>
            <a:ext cx="2383692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https://drive.google.com/drive/folders/1Iwofq3A5wMG-DUp2c9oTx_IjflAKBgnq?usp=drive_link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65"/>
          <p:cNvSpPr txBox="1"/>
          <p:nvPr/>
        </p:nvSpPr>
        <p:spPr>
          <a:xfrm>
            <a:off x="170026" y="474692"/>
            <a:ext cx="4661421" cy="54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269946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Galería de imágenes</a:t>
            </a: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65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65">
            <a:hlinkClick r:id="rId6"/>
          </p:cNvPr>
          <p:cNvSpPr/>
          <p:nvPr/>
        </p:nvSpPr>
        <p:spPr>
          <a:xfrm>
            <a:off x="3191213" y="3655783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Actividades Residentes</a:t>
            </a:r>
            <a:endParaRPr/>
          </a:p>
        </p:txBody>
      </p:sp>
      <p:sp>
        <p:nvSpPr>
          <p:cNvPr id="1168" name="Google Shape;1168;p65">
            <a:hlinkClick r:id="rId7"/>
          </p:cNvPr>
          <p:cNvSpPr/>
          <p:nvPr/>
        </p:nvSpPr>
        <p:spPr>
          <a:xfrm>
            <a:off x="3157843" y="2662438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Atención de Salud a Residentes</a:t>
            </a:r>
            <a:endParaRPr/>
          </a:p>
        </p:txBody>
      </p:sp>
      <p:sp>
        <p:nvSpPr>
          <p:cNvPr id="1169" name="Google Shape;1169;p65"/>
          <p:cNvSpPr/>
          <p:nvPr/>
        </p:nvSpPr>
        <p:spPr>
          <a:xfrm rot="-8100000">
            <a:off x="2823582" y="2757705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65"/>
          <p:cNvSpPr/>
          <p:nvPr/>
        </p:nvSpPr>
        <p:spPr>
          <a:xfrm rot="-8100000">
            <a:off x="5747109" y="3730080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65">
            <a:hlinkClick r:id="rId8"/>
          </p:cNvPr>
          <p:cNvSpPr/>
          <p:nvPr/>
        </p:nvSpPr>
        <p:spPr>
          <a:xfrm>
            <a:off x="6114741" y="3655783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Cuidados Diarios</a:t>
            </a:r>
            <a:endParaRPr/>
          </a:p>
        </p:txBody>
      </p:sp>
      <p:sp>
        <p:nvSpPr>
          <p:cNvPr id="1172" name="Google Shape;1172;p65">
            <a:hlinkClick r:id="rId9"/>
          </p:cNvPr>
          <p:cNvSpPr txBox="1"/>
          <p:nvPr/>
        </p:nvSpPr>
        <p:spPr>
          <a:xfrm>
            <a:off x="6100775" y="3124360"/>
            <a:ext cx="2397658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https://drive.google.com/drive/folders/1Y5tAmR59XBP4lMYVxKpkAc_-BdtG9e4v?usp=drive_link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65">
            <a:hlinkClick r:id="rId10"/>
          </p:cNvPr>
          <p:cNvSpPr/>
          <p:nvPr/>
        </p:nvSpPr>
        <p:spPr>
          <a:xfrm>
            <a:off x="6114741" y="2662438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Voluntarios</a:t>
            </a:r>
            <a:endParaRPr/>
          </a:p>
        </p:txBody>
      </p:sp>
      <p:sp>
        <p:nvSpPr>
          <p:cNvPr id="1174" name="Google Shape;1174;p65"/>
          <p:cNvSpPr/>
          <p:nvPr/>
        </p:nvSpPr>
        <p:spPr>
          <a:xfrm rot="-8100000">
            <a:off x="5747110" y="2754083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65">
            <a:hlinkClick r:id="rId4"/>
          </p:cNvPr>
          <p:cNvSpPr txBox="1"/>
          <p:nvPr/>
        </p:nvSpPr>
        <p:spPr>
          <a:xfrm>
            <a:off x="3157842" y="2069971"/>
            <a:ext cx="2490975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https://drive.google.com/drive/folders/1Des43SEm7k-pDE5RLK-cRJkHN9zntXUT?usp=drive_link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65">
            <a:hlinkClick r:id="rId11"/>
          </p:cNvPr>
          <p:cNvSpPr/>
          <p:nvPr/>
        </p:nvSpPr>
        <p:spPr>
          <a:xfrm>
            <a:off x="3157843" y="1608049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Residentes</a:t>
            </a:r>
            <a:endParaRPr/>
          </a:p>
        </p:txBody>
      </p:sp>
      <p:sp>
        <p:nvSpPr>
          <p:cNvPr id="1177" name="Google Shape;1177;p65"/>
          <p:cNvSpPr/>
          <p:nvPr/>
        </p:nvSpPr>
        <p:spPr>
          <a:xfrm rot="-8100000">
            <a:off x="2823582" y="1703316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65">
            <a:hlinkClick r:id="rId12"/>
          </p:cNvPr>
          <p:cNvSpPr/>
          <p:nvPr/>
        </p:nvSpPr>
        <p:spPr>
          <a:xfrm>
            <a:off x="6114741" y="1607827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Acompañamiento Espiritual</a:t>
            </a:r>
            <a:endParaRPr/>
          </a:p>
        </p:txBody>
      </p:sp>
      <p:sp>
        <p:nvSpPr>
          <p:cNvPr id="1179" name="Google Shape;1179;p65"/>
          <p:cNvSpPr/>
          <p:nvPr/>
        </p:nvSpPr>
        <p:spPr>
          <a:xfrm rot="-8100000">
            <a:off x="5747110" y="1699472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65">
            <a:hlinkClick r:id="rId4"/>
          </p:cNvPr>
          <p:cNvSpPr txBox="1"/>
          <p:nvPr/>
        </p:nvSpPr>
        <p:spPr>
          <a:xfrm>
            <a:off x="6114741" y="2069971"/>
            <a:ext cx="2490975" cy="32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https://drive.google.com/drive/folders/1VoSWmcVUJtb2Ak37WDoNTSPhQc2tChpf?usp=drive_link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81" name="Google Shape;1181;p65"/>
          <p:cNvCxnSpPr/>
          <p:nvPr/>
        </p:nvCxnSpPr>
        <p:spPr>
          <a:xfrm>
            <a:off x="2631763" y="1684562"/>
            <a:ext cx="35475" cy="2797042"/>
          </a:xfrm>
          <a:prstGeom prst="straightConnector1">
            <a:avLst/>
          </a:prstGeom>
          <a:noFill/>
          <a:ln w="19050" cap="flat" cmpd="sng">
            <a:solidFill>
              <a:srgbClr val="AB0A3F"/>
            </a:solidFill>
            <a:prstDash val="dash"/>
            <a:round/>
            <a:headEnd type="none" w="sm" len="sm"/>
            <a:tailEnd type="none" w="sm" len="sm"/>
          </a:ln>
        </p:spPr>
      </p:cxnSp>
      <p:pic>
        <p:nvPicPr>
          <p:cNvPr id="1182" name="Google Shape;1182;p6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892572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72000"/>
          </a:blip>
          <a:stretch>
            <a:fillRect/>
          </a:stretch>
        </a:blipFill>
        <a:effectLst/>
      </p:bgPr>
    </p:bg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" name="Google Shape;1187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92572" y="4521259"/>
            <a:ext cx="3250635" cy="622192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66"/>
          <p:cNvSpPr txBox="1"/>
          <p:nvPr/>
        </p:nvSpPr>
        <p:spPr>
          <a:xfrm>
            <a:off x="170026" y="474692"/>
            <a:ext cx="4661400" cy="5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269946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Galería de </a:t>
            </a:r>
            <a:r>
              <a:rPr lang="en-US" sz="3599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Í</a:t>
            </a:r>
            <a:r>
              <a:rPr lang="en-US" sz="3599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conos</a:t>
            </a:r>
            <a:endParaRPr sz="3599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66"/>
          <p:cNvSpPr/>
          <p:nvPr/>
        </p:nvSpPr>
        <p:spPr>
          <a:xfrm>
            <a:off x="-319826" y="345929"/>
            <a:ext cx="641239" cy="641239"/>
          </a:xfrm>
          <a:prstGeom prst="ellipse">
            <a:avLst/>
          </a:prstGeom>
          <a:solidFill>
            <a:srgbClr val="CD1F69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0" name="Google Shape;1190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68416" y="1765557"/>
            <a:ext cx="311112" cy="30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1" name="Google Shape;1191;p6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4998" y="1641531"/>
            <a:ext cx="455557" cy="426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2" name="Google Shape;1192;p6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1740" y="1594040"/>
            <a:ext cx="425398" cy="417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3" name="Google Shape;1193;p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47388" y="1662165"/>
            <a:ext cx="396827" cy="385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4" name="Google Shape;1194;p6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269238" y="1760795"/>
            <a:ext cx="304763" cy="30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6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19843" y="1675281"/>
            <a:ext cx="374604" cy="387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6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4998" y="2171406"/>
            <a:ext cx="431747" cy="431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6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06609" y="2165563"/>
            <a:ext cx="398414" cy="42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6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68416" y="2183211"/>
            <a:ext cx="478972" cy="44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6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738030" y="1664958"/>
            <a:ext cx="319782" cy="417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6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313625" y="2204426"/>
            <a:ext cx="359204" cy="420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6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708031" y="2224294"/>
            <a:ext cx="326985" cy="40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2" name="Google Shape;1202;p66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2934513" y="2218715"/>
            <a:ext cx="392064" cy="407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3" name="Google Shape;1203;p66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140788" y="264476"/>
            <a:ext cx="1244448" cy="965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4" name="Google Shape;1204;p6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1665" y="2803557"/>
            <a:ext cx="398414" cy="42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5" name="Google Shape;1205;p66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89150" y="2782922"/>
            <a:ext cx="315874" cy="461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66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678883" y="2853645"/>
            <a:ext cx="355974" cy="368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66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1668415" y="2802115"/>
            <a:ext cx="433335" cy="390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66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285698" y="2769575"/>
            <a:ext cx="428573" cy="420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66"/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2927370" y="2819575"/>
            <a:ext cx="406350" cy="3555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66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1140729" y="3579909"/>
            <a:ext cx="388890" cy="20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1" name="Google Shape;1211;p66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1762083" y="3445136"/>
            <a:ext cx="406350" cy="407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2" name="Google Shape;1212;p66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503435" y="3469740"/>
            <a:ext cx="398414" cy="35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3" name="Google Shape;1213;p66"/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2943207" y="3418281"/>
            <a:ext cx="420636" cy="393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66"/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2306105" y="3418282"/>
            <a:ext cx="461906" cy="414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66"/>
          <p:cNvPicPr preferRelativeResize="0"/>
          <p:nvPr/>
        </p:nvPicPr>
        <p:blipFill rotWithShape="1">
          <a:blip r:embed="rId29">
            <a:alphaModFix/>
          </a:blip>
          <a:srcRect/>
          <a:stretch/>
        </p:blipFill>
        <p:spPr>
          <a:xfrm>
            <a:off x="3616977" y="3459421"/>
            <a:ext cx="523811" cy="37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66"/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500374" y="4077152"/>
            <a:ext cx="368255" cy="373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66"/>
          <p:cNvPicPr preferRelativeResize="0"/>
          <p:nvPr/>
        </p:nvPicPr>
        <p:blipFill rotWithShape="1">
          <a:blip r:embed="rId31">
            <a:alphaModFix/>
          </a:blip>
          <a:srcRect/>
          <a:stretch/>
        </p:blipFill>
        <p:spPr>
          <a:xfrm>
            <a:off x="1743133" y="4057310"/>
            <a:ext cx="357144" cy="41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66"/>
          <p:cNvPicPr preferRelativeResize="0"/>
          <p:nvPr/>
        </p:nvPicPr>
        <p:blipFill rotWithShape="1">
          <a:blip r:embed="rId32">
            <a:alphaModFix/>
          </a:blip>
          <a:srcRect/>
          <a:stretch/>
        </p:blipFill>
        <p:spPr>
          <a:xfrm>
            <a:off x="1107018" y="4061279"/>
            <a:ext cx="404763" cy="404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9" name="Google Shape;1219;p66"/>
          <p:cNvPicPr preferRelativeResize="0"/>
          <p:nvPr/>
        </p:nvPicPr>
        <p:blipFill rotWithShape="1">
          <a:blip r:embed="rId33">
            <a:alphaModFix/>
          </a:blip>
          <a:srcRect/>
          <a:stretch/>
        </p:blipFill>
        <p:spPr>
          <a:xfrm>
            <a:off x="3599516" y="4132620"/>
            <a:ext cx="428573" cy="374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66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2961966" y="4034294"/>
            <a:ext cx="455557" cy="458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66"/>
          <p:cNvPicPr preferRelativeResize="0"/>
          <p:nvPr/>
        </p:nvPicPr>
        <p:blipFill rotWithShape="1">
          <a:blip r:embed="rId35">
            <a:alphaModFix/>
          </a:blip>
          <a:srcRect/>
          <a:stretch/>
        </p:blipFill>
        <p:spPr>
          <a:xfrm>
            <a:off x="2292619" y="4055724"/>
            <a:ext cx="458731" cy="41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66"/>
          <p:cNvPicPr preferRelativeResize="0"/>
          <p:nvPr/>
        </p:nvPicPr>
        <p:blipFill rotWithShape="1">
          <a:blip r:embed="rId36">
            <a:alphaModFix/>
          </a:blip>
          <a:srcRect/>
          <a:stretch/>
        </p:blipFill>
        <p:spPr>
          <a:xfrm>
            <a:off x="4597302" y="1677416"/>
            <a:ext cx="208183" cy="2843842"/>
          </a:xfrm>
          <a:prstGeom prst="rect">
            <a:avLst/>
          </a:prstGeom>
          <a:noFill/>
          <a:ln>
            <a:noFill/>
          </a:ln>
        </p:spPr>
      </p:pic>
      <p:sp>
        <p:nvSpPr>
          <p:cNvPr id="1223" name="Google Shape;1223;p66"/>
          <p:cNvSpPr txBox="1"/>
          <p:nvPr/>
        </p:nvSpPr>
        <p:spPr>
          <a:xfrm>
            <a:off x="5509900" y="3303725"/>
            <a:ext cx="2383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https://drive.google.com/drive/folders/1yYg3ZpU1g6lzv04s4KVgRJqCRUjkthzv?usp=drive_link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4" name="Google Shape;1224;p66"/>
          <p:cNvSpPr txBox="1"/>
          <p:nvPr/>
        </p:nvSpPr>
        <p:spPr>
          <a:xfrm>
            <a:off x="5530669" y="2047881"/>
            <a:ext cx="2572968" cy="47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 el link encontrarás los 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í</a:t>
            </a: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conos en blanco, negro y burdeo.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5" name="Google Shape;1225;p66">
            <a:hlinkClick r:id="rId37"/>
          </p:cNvPr>
          <p:cNvSpPr/>
          <p:nvPr/>
        </p:nvSpPr>
        <p:spPr>
          <a:xfrm>
            <a:off x="5474819" y="2818346"/>
            <a:ext cx="2383692" cy="396192"/>
          </a:xfrm>
          <a:prstGeom prst="roundRect">
            <a:avLst>
              <a:gd name="adj" fmla="val 10720"/>
            </a:avLst>
          </a:prstGeom>
          <a:solidFill>
            <a:srgbClr val="F2F2F2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22850" rIns="45700" bIns="2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Í</a:t>
            </a:r>
            <a:r>
              <a:rPr lang="en-US" sz="1200" b="1" i="0" u="none" strike="noStrike" cap="non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CONOS</a:t>
            </a:r>
            <a:endParaRPr/>
          </a:p>
        </p:txBody>
      </p:sp>
      <p:sp>
        <p:nvSpPr>
          <p:cNvPr id="1226" name="Google Shape;1226;p66"/>
          <p:cNvSpPr/>
          <p:nvPr/>
        </p:nvSpPr>
        <p:spPr>
          <a:xfrm rot="-8100000">
            <a:off x="5140558" y="2913614"/>
            <a:ext cx="195430" cy="195430"/>
          </a:xfrm>
          <a:prstGeom prst="corner">
            <a:avLst>
              <a:gd name="adj1" fmla="val 39027"/>
              <a:gd name="adj2" fmla="val 41027"/>
            </a:avLst>
          </a:prstGeom>
          <a:solidFill>
            <a:srgbClr val="AB0A3F"/>
          </a:solidFill>
          <a:ln>
            <a:noFill/>
          </a:ln>
        </p:spPr>
        <p:txBody>
          <a:bodyPr spcFirstLastPara="1" wrap="square" lIns="45700" tIns="22825" rIns="45700" bIns="228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" name="Google Shape;1231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3680192" cy="51434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22"/>
          <p:cNvSpPr txBox="1"/>
          <p:nvPr/>
        </p:nvSpPr>
        <p:spPr>
          <a:xfrm>
            <a:off x="6211183" y="3595495"/>
            <a:ext cx="2489454" cy="461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99" b="1" i="0" u="none" strike="noStrike" cap="none">
                <a:solidFill>
                  <a:srgbClr val="AB153F"/>
                </a:solidFill>
                <a:latin typeface="Calibri"/>
                <a:ea typeface="Calibri"/>
                <a:cs typeface="Calibri"/>
                <a:sym typeface="Calibri"/>
              </a:rPr>
              <a:t>GRACIAS</a:t>
            </a:r>
            <a:endParaRPr sz="2699" b="1" i="0" u="none" strike="noStrike" cap="none">
              <a:solidFill>
                <a:srgbClr val="AB15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4" name="Google Shape;1234;p22"/>
          <p:cNvSpPr/>
          <p:nvPr/>
        </p:nvSpPr>
        <p:spPr>
          <a:xfrm>
            <a:off x="612162" y="3869044"/>
            <a:ext cx="2017348" cy="323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Desde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1967</a:t>
            </a: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5" name="Google Shape;1235;p22"/>
          <p:cNvSpPr/>
          <p:nvPr/>
        </p:nvSpPr>
        <p:spPr>
          <a:xfrm>
            <a:off x="612163" y="4177743"/>
            <a:ext cx="2222670" cy="353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 servicio de las </a:t>
            </a: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ersonas </a:t>
            </a:r>
            <a:r>
              <a:rPr lang="en-US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-US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ayores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más vulnerables y desvalidas en Chile</a:t>
            </a:r>
            <a:endParaRPr sz="1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6" name="Google Shape;1236;p22"/>
          <p:cNvSpPr/>
          <p:nvPr/>
        </p:nvSpPr>
        <p:spPr>
          <a:xfrm>
            <a:off x="5135972" y="4044860"/>
            <a:ext cx="3564666" cy="291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«Les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aseguro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todo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lo que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hicieron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uno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mis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hermanos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aún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más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pequeño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, lo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hicieron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 i="0" u="none" strike="noStrike" cap="none" dirty="0" err="1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mí</a:t>
            </a:r>
            <a:r>
              <a:rPr lang="en-US" sz="1000" b="1" i="0" u="none" strike="noStrike" cap="none" dirty="0">
                <a:solidFill>
                  <a:srgbClr val="AB0A3F"/>
                </a:solidFill>
                <a:latin typeface="Calibri"/>
                <a:ea typeface="Calibri"/>
                <a:cs typeface="Calibri"/>
                <a:sym typeface="Calibri"/>
              </a:rPr>
              <a:t>” (Mateo 25:40)</a:t>
            </a:r>
            <a:endParaRPr sz="10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37" name="Google Shape;1237;p22"/>
          <p:cNvGrpSpPr/>
          <p:nvPr/>
        </p:nvGrpSpPr>
        <p:grpSpPr>
          <a:xfrm>
            <a:off x="794" y="4660608"/>
            <a:ext cx="9158024" cy="513749"/>
            <a:chOff x="0" y="9322734"/>
            <a:chExt cx="18319228" cy="1027677"/>
          </a:xfrm>
        </p:grpSpPr>
        <p:sp>
          <p:nvSpPr>
            <p:cNvPr id="1238" name="Google Shape;1238;p22"/>
            <p:cNvSpPr/>
            <p:nvPr/>
          </p:nvSpPr>
          <p:spPr>
            <a:xfrm>
              <a:off x="4781550" y="9326880"/>
              <a:ext cx="13537678" cy="986355"/>
            </a:xfrm>
            <a:prstGeom prst="rect">
              <a:avLst/>
            </a:prstGeom>
            <a:solidFill>
              <a:srgbClr val="C3154C"/>
            </a:solidFill>
            <a:ln>
              <a:noFill/>
            </a:ln>
          </p:spPr>
          <p:txBody>
            <a:bodyPr spcFirstLastPara="1" wrap="square" lIns="45700" tIns="22850" rIns="4570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rgbClr val="84033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22"/>
            <p:cNvSpPr/>
            <p:nvPr/>
          </p:nvSpPr>
          <p:spPr>
            <a:xfrm>
              <a:off x="0" y="9322734"/>
              <a:ext cx="5591175" cy="986355"/>
            </a:xfrm>
            <a:custGeom>
              <a:avLst/>
              <a:gdLst/>
              <a:ahLst/>
              <a:cxnLst/>
              <a:rect l="l" t="t" r="r" b="b"/>
              <a:pathLst>
                <a:path w="7121236" h="836726" extrusionOk="0">
                  <a:moveTo>
                    <a:pt x="0" y="0"/>
                  </a:moveTo>
                  <a:lnTo>
                    <a:pt x="7121236" y="0"/>
                  </a:lnTo>
                  <a:lnTo>
                    <a:pt x="6533218" y="836726"/>
                  </a:lnTo>
                  <a:lnTo>
                    <a:pt x="0" y="8367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0332"/>
            </a:solidFill>
            <a:ln>
              <a:noFill/>
            </a:ln>
          </p:spPr>
          <p:txBody>
            <a:bodyPr spcFirstLastPara="1" wrap="square" lIns="45700" tIns="22850" rIns="45700" bIns="228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50" b="0" i="0" u="none" strike="noStrike" cap="none">
                <a:solidFill>
                  <a:srgbClr val="84033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40" name="Google Shape;1240;p2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814123" y="9391512"/>
              <a:ext cx="1387547" cy="9588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1" name="Google Shape;1241;p2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09985" y="9728177"/>
              <a:ext cx="3813372" cy="3333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42" name="Google Shape;1242;p22"/>
          <p:cNvSpPr txBox="1"/>
          <p:nvPr/>
        </p:nvSpPr>
        <p:spPr>
          <a:xfrm>
            <a:off x="612162" y="4783697"/>
            <a:ext cx="1850739" cy="230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25" rIns="45700" bIns="228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www.fundacionlasrosas.cl</a:t>
            </a:r>
            <a:endParaRPr sz="1200" b="1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10" y="1385043"/>
            <a:ext cx="1721119" cy="151055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12162" y="1083888"/>
            <a:ext cx="12026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2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Camino a</a:t>
            </a:r>
            <a:endParaRPr lang="es-CL" sz="12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24753</TotalTime>
  <Words>2381</Words>
  <Application>Microsoft Office PowerPoint</Application>
  <PresentationFormat>Presentación en pantalla (16:9)</PresentationFormat>
  <Paragraphs>573</Paragraphs>
  <Slides>41</Slides>
  <Notes>41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41</vt:i4>
      </vt:variant>
    </vt:vector>
  </HeadingPairs>
  <TitlesOfParts>
    <vt:vector size="46" baseType="lpstr">
      <vt:lpstr>Arial</vt:lpstr>
      <vt:lpstr>Calibri</vt:lpstr>
      <vt:lpstr>Courier New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Aldo Bagioli</cp:lastModifiedBy>
  <cp:revision>36</cp:revision>
  <dcterms:created xsi:type="dcterms:W3CDTF">2024-03-06T00:00:02Z</dcterms:created>
  <dcterms:modified xsi:type="dcterms:W3CDTF">2026-09-07T17:29:04Z</dcterms:modified>
</cp:coreProperties>
</file>